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7"/>
  </p:notesMasterIdLst>
  <p:sldIdLst>
    <p:sldId id="259" r:id="rId2"/>
    <p:sldId id="260" r:id="rId3"/>
    <p:sldId id="266" r:id="rId4"/>
    <p:sldId id="269" r:id="rId5"/>
    <p:sldId id="265" r:id="rId6"/>
  </p:sldIdLst>
  <p:sldSz cx="12192000" cy="6858000"/>
  <p:notesSz cx="6858000" cy="9144000"/>
  <p:embeddedFontLst>
    <p:embeddedFont>
      <p:font typeface="Malgun Gothic" panose="020B0503020000020004" pitchFamily="34" charset="-127"/>
      <p:regular r:id="rId8"/>
      <p:bold r:id="rId9"/>
    </p:embeddedFont>
    <p:embeddedFont>
      <p:font typeface="S-Core Dream 4 Regular" panose="020B0203030302020204" pitchFamily="34" charset="-127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Gmarket Sans Bold" panose="02000000000000000000" pitchFamily="2" charset="-128"/>
      <p:bold r:id="rId17"/>
    </p:embeddedFont>
    <p:embeddedFont>
      <p:font typeface="Gmarket Sans Medium" panose="02000000000000000000" pitchFamily="2" charset="-128"/>
      <p:regular r:id="rId18"/>
    </p:embeddedFont>
    <p:embeddedFont>
      <p:font typeface="S-Core Dream 3 Light" panose="020B0303030302020204" pitchFamily="34" charset="-127"/>
      <p:regular r:id="rId19"/>
    </p:embeddedFont>
    <p:embeddedFont>
      <p:font typeface="S-Core Dream 5 Medium" panose="020B0503030302020204" pitchFamily="34" charset="-127"/>
      <p:regular r:id="rId20"/>
    </p:embeddedFont>
    <p:embeddedFont>
      <p:font typeface="S-Core Dream 6 Bold" panose="020B0503030302020204" pitchFamily="34" charset="-127"/>
      <p:regular r:id="rId21"/>
      <p:bold r:id="rId22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C"/>
    <a:srgbClr val="37A4C5"/>
    <a:srgbClr val="8E8E8E"/>
    <a:srgbClr val="DA0000"/>
    <a:srgbClr val="964F01"/>
    <a:srgbClr val="00769C"/>
    <a:srgbClr val="00A039"/>
    <a:srgbClr val="FDFAED"/>
    <a:srgbClr val="8FAFD4"/>
    <a:srgbClr val="B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3364"/>
  </p:normalViewPr>
  <p:slideViewPr>
    <p:cSldViewPr snapToGrid="0" snapToObjects="1" showGuides="1">
      <p:cViewPr>
        <p:scale>
          <a:sx n="110" d="100"/>
          <a:sy n="110" d="100"/>
        </p:scale>
        <p:origin x="440" y="-48"/>
      </p:cViewPr>
      <p:guideLst>
        <p:guide orient="horz" pos="2160"/>
        <p:guide pos="3817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07A51-993A-534D-AC70-6872FFE2051C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D019D-45D5-9C44-BEFA-72EEEFFAC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920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6138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939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492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020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2E2A8-6DA6-9746-8F4E-7D1B3443B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0982CF-F20D-A043-9120-5E647611E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1F59C-791B-9A43-A28A-57AC3465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5A87F-71C8-4348-AF82-89FC3DA0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FC14E-E074-5443-BF98-3E3CB7FF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983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BED0B-BD5D-D644-A517-96FF3D8E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290B84-DC97-6C47-B0EC-719671052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8B493-68B4-6E41-A375-F3617636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2C14E-515A-414F-8785-BE0A6F2A1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33624-4EC9-6049-81D8-7E8E75C4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68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2B6989-104C-BA4B-83FC-BDBF3BF78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8755D1-0DBB-F94D-89B7-49CAFAB4E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8FD76-7A1F-984B-A5C3-26597DD8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AE305-F6B3-BE49-8853-47F3471D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5DB18-1EB4-484E-81BC-C87D876D3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520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7D05C-A649-A042-8AB6-64407438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9F5FE-A80D-7C4B-AD1B-8F35B8616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0F42E-F2E4-CF43-8A6D-708BDCCC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D1FB5-B0BD-E041-9014-86257BF0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41238-A144-FB44-80D6-37D25FEE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569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36B11-2AB1-0340-88A5-BEB6F657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1029D-B09C-0848-8574-2B9FDC44D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899BB-1159-BE48-BA1F-0DB08D8E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1F5CE-046F-1C45-8CB3-C36CBFEEA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414D2-A3B6-0541-972C-A571FA9C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296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87B3B-9B2A-9148-8E85-CD6564A4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2B30F-B840-CD42-A079-004F80A76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17F6B2-9F60-E149-80E3-DAA13A176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873E1-8BB0-8B4D-97AE-A6418E22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2699E9-8064-4A4A-8D4E-0BD7E09B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AAF9DE-3995-9447-99BF-98601321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6393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C0C16-11A7-914F-B5E2-BDFDFB2A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233206-B92D-A24A-8A4C-DEF98F24B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6B7A31-FBEE-FA47-8A27-11E023AA8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EC3B27-91A3-4A43-BF31-8E8007C74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749571-795A-2B4D-9E03-55209F280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2E5BB8-9F81-674B-B479-099746E4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F478A-1EDB-DF47-8FBA-C94DAB2B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180A38-91C1-9647-93A3-A5AE3ACE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067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486A6-2E62-6942-AF98-0393E12C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52AAF2-5763-C047-AE27-E6AB08AB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DFC98F-4655-BF49-AF26-0513B9A3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DC9F2-4307-4D4A-ADD7-DBE9CF6E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00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847315-FF81-FC4F-B815-86ACDA91F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85E226-CB7D-CE44-B2D9-A58ABCA8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CB0235-807B-DD4D-81A4-5CBE19E7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219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C9D1C-6FB1-DB4C-8F86-3ADAC6BA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A115E-7005-A142-BB0F-B99A7DCCF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3BDD10-DD52-B741-A756-161F1585D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16A3AD-F503-BC49-84E2-3A8C945F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95C84D-D98C-3047-B2F2-2D6CD255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4B99D-A669-BF4B-9330-C29BA474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039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EB551-4236-5144-9233-495569D5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4B12BF-B7C7-9747-BB2D-5A8789C23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36C814-EE87-264A-91CC-0FFDE72DB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DDADE-67C4-8B47-AAF8-0195EC732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61127C-2BE8-1343-A072-2FB6B125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514CE6-32A0-A041-B8A0-70252697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144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985E98-DFD4-2147-BB16-1248DC38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AE01C3-E424-5741-9564-5D4EC941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6F4CF-AF5D-3744-BFAC-B10204C34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A5955-3F13-FE47-843F-65220207E81F}" type="datetimeFigureOut">
              <a:rPr kumimoji="1" lang="ko-Kore-KR" altLang="en-US" smtClean="0"/>
              <a:t>2023. 11. 22.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CC7B3-AD12-044A-9C80-DD6A88000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65B7F-301C-0149-88D6-B0601412C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51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pn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B7578-897D-C54D-9C20-58AC7CA037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710325" y="1122591"/>
            <a:ext cx="9227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333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Jalnan OTF" pitchFamily="34" charset="0"/>
              </a:rPr>
              <a:t>시니어를 위한 분석 기반</a:t>
            </a:r>
            <a:endParaRPr lang="en-US" sz="60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0325" y="2035608"/>
            <a:ext cx="92270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0" b="1" kern="0" spc="-267" dirty="0">
                <a:solidFill>
                  <a:schemeClr val="bg1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Jalnan OTF" pitchFamily="34" charset="0"/>
              </a:rPr>
              <a:t>정보 제공 서비스</a:t>
            </a:r>
            <a:endParaRPr lang="en-US" sz="7000" b="1" dirty="0">
              <a:solidFill>
                <a:schemeClr val="bg1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53312" y="5071148"/>
            <a:ext cx="163213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G</a:t>
            </a:r>
            <a:r>
              <a:rPr lang="ko-KR" alt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r</a:t>
            </a:r>
            <a:r>
              <a:rPr lang="ko-KR" alt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o</a:t>
            </a:r>
            <a:r>
              <a:rPr lang="ko-KR" alt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u</a:t>
            </a:r>
            <a:r>
              <a:rPr lang="ko-KR" alt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p  </a:t>
            </a:r>
            <a:r>
              <a:rPr lang="ko-KR" alt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P</a:t>
            </a:r>
            <a:r>
              <a:rPr lang="ko-KR" alt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r</a:t>
            </a:r>
            <a:r>
              <a:rPr lang="ko-KR" alt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o</a:t>
            </a:r>
            <a:r>
              <a:rPr lang="ko-KR" alt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j</a:t>
            </a:r>
            <a:r>
              <a:rPr lang="ko-KR" alt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e</a:t>
            </a:r>
            <a:r>
              <a:rPr lang="ko-KR" alt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c</a:t>
            </a:r>
            <a:r>
              <a:rPr lang="ko-KR" alt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</a:t>
            </a:r>
            <a:r>
              <a:rPr lang="en-US" sz="1200" kern="0" spc="-67" dirty="0">
                <a:solidFill>
                  <a:srgbClr val="FDFAED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t</a:t>
            </a:r>
            <a:endParaRPr lang="en-US" sz="1200" dirty="0">
              <a:solidFill>
                <a:srgbClr val="FDFAED"/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10848" y="5797312"/>
            <a:ext cx="578737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600" kern="0" spc="-67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유정민</a:t>
            </a:r>
            <a:r>
              <a:rPr lang="ko-KR" altLang="en-US" sz="1600" kern="0" spc="-67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  </a:t>
            </a:r>
            <a:r>
              <a:rPr lang="ko-KR" altLang="en-US" sz="1600" kern="0" spc="-67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5 Medium" pitchFamily="34" charset="0"/>
              </a:rPr>
              <a:t>박의범</a:t>
            </a:r>
            <a:r>
              <a:rPr lang="en-US" sz="1600" kern="0" spc="-67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  </a:t>
            </a:r>
            <a:r>
              <a:rPr lang="ko-KR" altLang="en-US" sz="1600" kern="0" spc="-67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박초윤</a:t>
            </a:r>
            <a:r>
              <a:rPr lang="ko-KR" altLang="en-US" sz="1600" kern="0" spc="-67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  </a:t>
            </a:r>
            <a:r>
              <a:rPr lang="ko-KR" altLang="en-US" sz="1600" kern="0" spc="-67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유호성</a:t>
            </a:r>
            <a:r>
              <a:rPr lang="ko-KR" altLang="en-US" sz="1600" kern="0" spc="-67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  </a:t>
            </a:r>
            <a:r>
              <a:rPr lang="ko-KR" altLang="en-US" sz="1600" kern="0" spc="-67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이연지</a:t>
            </a:r>
            <a:r>
              <a:rPr lang="ko-KR" altLang="en-US" sz="1600" kern="0" spc="-67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  한수지</a:t>
            </a:r>
            <a:endParaRPr lang="en-US" sz="12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948B679-3951-7142-940B-DBCF999BDDD7}"/>
              </a:ext>
            </a:extLst>
          </p:cNvPr>
          <p:cNvCxnSpPr/>
          <p:nvPr/>
        </p:nvCxnSpPr>
        <p:spPr>
          <a:xfrm>
            <a:off x="0" y="6723530"/>
            <a:ext cx="12192000" cy="0"/>
          </a:xfrm>
          <a:prstGeom prst="line">
            <a:avLst/>
          </a:prstGeom>
          <a:ln w="12700">
            <a:solidFill>
              <a:srgbClr val="FDFA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2FBF12C-62A3-FF4E-BE23-425F73AFA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11" y="4205676"/>
            <a:ext cx="4328135" cy="2517854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C8D57121-FB34-D643-A14F-16842AA18D87}"/>
              </a:ext>
            </a:extLst>
          </p:cNvPr>
          <p:cNvSpPr txBox="1"/>
          <p:nvPr/>
        </p:nvSpPr>
        <p:spPr>
          <a:xfrm>
            <a:off x="6358148" y="5374192"/>
            <a:ext cx="504007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b="1" kern="0" spc="-67" dirty="0">
                <a:solidFill>
                  <a:srgbClr val="FFFFF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S-Core Dream 5 Medium" pitchFamily="34" charset="0"/>
              </a:rPr>
              <a:t>DLT (Desired Life Time)</a:t>
            </a:r>
            <a:endParaRPr lang="en-US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8AE66B1-8127-1B4B-B8D6-74A0ABB1B4D1}"/>
              </a:ext>
            </a:extLst>
          </p:cNvPr>
          <p:cNvCxnSpPr>
            <a:cxnSpLocks/>
          </p:cNvCxnSpPr>
          <p:nvPr/>
        </p:nvCxnSpPr>
        <p:spPr>
          <a:xfrm>
            <a:off x="867426" y="3142571"/>
            <a:ext cx="635231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상징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F5932225-A4A6-2743-AA23-3E4E8053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160" y="2821721"/>
            <a:ext cx="554978" cy="5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2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18D533-4960-354A-A6C3-1AD1D10AE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742857" y="517505"/>
            <a:ext cx="700952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b="1" kern="0" spc="-200" dirty="0">
                <a:solidFill>
                  <a:srgbClr val="FFFFFF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THELuxGoB" pitchFamily="34" charset="0"/>
              </a:rPr>
              <a:t>기획의도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C05803-D475-7843-8D40-40E29C85EF6D}"/>
              </a:ext>
            </a:extLst>
          </p:cNvPr>
          <p:cNvSpPr/>
          <p:nvPr/>
        </p:nvSpPr>
        <p:spPr>
          <a:xfrm>
            <a:off x="742857" y="1484402"/>
            <a:ext cx="10831747" cy="5373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854753-5678-1E42-B43B-2A7E87EA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627" y="1739724"/>
            <a:ext cx="8528407" cy="60577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B541DD0-8AD4-3E44-911E-8A4B4C668C05}"/>
              </a:ext>
            </a:extLst>
          </p:cNvPr>
          <p:cNvGrpSpPr/>
          <p:nvPr/>
        </p:nvGrpSpPr>
        <p:grpSpPr>
          <a:xfrm>
            <a:off x="2709388" y="3128354"/>
            <a:ext cx="6607600" cy="2591701"/>
            <a:chOff x="1106838" y="2901729"/>
            <a:chExt cx="5847543" cy="2293583"/>
          </a:xfrm>
        </p:grpSpPr>
        <p:pic>
          <p:nvPicPr>
            <p:cNvPr id="23" name="그림 22" descr="텍스트, 스크린샷, 라인, 그래프이(가) 표시된 사진&#10;&#10;자동 생성된 설명">
              <a:extLst>
                <a:ext uri="{FF2B5EF4-FFF2-40B4-BE49-F238E27FC236}">
                  <a16:creationId xmlns:a16="http://schemas.microsoft.com/office/drawing/2014/main" id="{A2E03EAA-5A15-5C49-8CF9-2C40E4D4F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725" b="10795"/>
            <a:stretch/>
          </p:blipFill>
          <p:spPr>
            <a:xfrm>
              <a:off x="1106838" y="2901729"/>
              <a:ext cx="5847543" cy="2293583"/>
            </a:xfrm>
            <a:prstGeom prst="rect">
              <a:avLst/>
            </a:prstGeom>
          </p:spPr>
        </p:pic>
        <p:pic>
          <p:nvPicPr>
            <p:cNvPr id="29" name="그림 28" descr="텍스트, 스크린샷, 라인, 그래프이(가) 표시된 사진&#10;&#10;자동 생성된 설명">
              <a:extLst>
                <a:ext uri="{FF2B5EF4-FFF2-40B4-BE49-F238E27FC236}">
                  <a16:creationId xmlns:a16="http://schemas.microsoft.com/office/drawing/2014/main" id="{07C8A485-4DCC-824E-A2A1-02C7E36FF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041" t="90355" r="34563" b="-2587"/>
            <a:stretch/>
          </p:blipFill>
          <p:spPr>
            <a:xfrm>
              <a:off x="3081100" y="4442372"/>
              <a:ext cx="1963186" cy="4748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D6CA46-E733-3648-BF1B-FEFC7D50CF80}"/>
              </a:ext>
            </a:extLst>
          </p:cNvPr>
          <p:cNvSpPr txBox="1"/>
          <p:nvPr/>
        </p:nvSpPr>
        <p:spPr>
          <a:xfrm>
            <a:off x="3998704" y="4541167"/>
            <a:ext cx="4141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u="none" strike="noStrike" dirty="0">
                <a:solidFill>
                  <a:srgbClr val="C00000"/>
                </a:solidFill>
                <a:effectLst/>
                <a:latin typeface="Gmarket Sans Bold" panose="02000000000000000000" pitchFamily="2" charset="-128"/>
                <a:ea typeface="Gmarket Sans Bold" panose="02000000000000000000" pitchFamily="2" charset="-128"/>
              </a:rPr>
              <a:t>고령화로 인한 사회적 부담 증가</a:t>
            </a:r>
            <a:endParaRPr lang="ko-KR" altLang="en-US" b="1" u="none" strike="noStrike" dirty="0">
              <a:solidFill>
                <a:srgbClr val="C00000"/>
              </a:solidFill>
              <a:effectLst/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2A27DF9-28AB-F247-B252-2CCC9A5896DE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폰트, 텍스트, 타이포그래피이(가) 표시된 사진&#10;&#10;자동 생성된 설명">
            <a:extLst>
              <a:ext uri="{FF2B5EF4-FFF2-40B4-BE49-F238E27FC236}">
                <a16:creationId xmlns:a16="http://schemas.microsoft.com/office/drawing/2014/main" id="{807034EE-9DDA-9544-86C9-388121D4B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916" y="2258180"/>
            <a:ext cx="7874000" cy="508000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93C8AD3-5391-FD48-997C-98F5E7DF513E}"/>
              </a:ext>
            </a:extLst>
          </p:cNvPr>
          <p:cNvSpPr/>
          <p:nvPr/>
        </p:nvSpPr>
        <p:spPr>
          <a:xfrm>
            <a:off x="1113903" y="5890348"/>
            <a:ext cx="10218888" cy="543286"/>
          </a:xfrm>
          <a:prstGeom prst="round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63A3F-327E-7F46-9418-0855B7C82DFD}"/>
              </a:ext>
            </a:extLst>
          </p:cNvPr>
          <p:cNvSpPr txBox="1"/>
          <p:nvPr/>
        </p:nvSpPr>
        <p:spPr>
          <a:xfrm>
            <a:off x="1106839" y="5919236"/>
            <a:ext cx="10225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지난해 노인을 포함한 전체 건강보험 진료비는 </a:t>
            </a:r>
            <a:r>
              <a:rPr kumimoji="1" lang="en-US" altLang="ko-KR" sz="1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105</a:t>
            </a:r>
            <a:r>
              <a:rPr kumimoji="1" lang="ko-KR" altLang="en-US" sz="1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조</a:t>
            </a:r>
            <a:r>
              <a:rPr kumimoji="1" lang="en-US" altLang="ko-KR" sz="1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8586</a:t>
            </a:r>
            <a:r>
              <a:rPr kumimoji="1" lang="ko-KR" altLang="en-US" sz="1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억원으로</a:t>
            </a:r>
            <a:r>
              <a:rPr kumimoji="1" lang="en-US" altLang="ko-KR" sz="1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전년 대비 </a:t>
            </a:r>
            <a:r>
              <a:rPr kumimoji="1" lang="en-US" altLang="ko-KR" sz="1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10.9% </a:t>
            </a:r>
            <a:r>
              <a:rPr kumimoji="1" lang="ko-KR" altLang="en-US" sz="1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증가했다</a:t>
            </a:r>
            <a:r>
              <a:rPr kumimoji="1" lang="en-US" altLang="ko-KR" sz="1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.</a:t>
            </a:r>
          </a:p>
          <a:p>
            <a:r>
              <a:rPr kumimoji="1" lang="ko-KR" altLang="en-US" sz="1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양 기관은 </a:t>
            </a:r>
            <a:r>
              <a:rPr kumimoji="1" lang="en-US" altLang="ko-KR" sz="1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"</a:t>
            </a:r>
            <a:r>
              <a:rPr kumimoji="1" lang="ko-KR" altLang="en-US" sz="1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지난해 전체 건강보험 진료비가 증가한 이유는 코로나</a:t>
            </a:r>
            <a:r>
              <a:rPr kumimoji="1" lang="en-US" altLang="ko-KR" sz="1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19 </a:t>
            </a:r>
            <a:r>
              <a:rPr kumimoji="1" lang="ko-KR" altLang="en-US" sz="1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관련 진료비와 호흡기계 질환 진료비 증가 때문</a:t>
            </a:r>
            <a:r>
              <a:rPr kumimoji="1" lang="en-US" altLang="ko-KR" sz="1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"</a:t>
            </a:r>
            <a:r>
              <a:rPr kumimoji="1" lang="ko-KR" altLang="en-US" sz="1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이라고 설명했다</a:t>
            </a:r>
            <a:r>
              <a:rPr kumimoji="1" lang="en-US" altLang="ko-KR" sz="14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.</a:t>
            </a:r>
            <a:endParaRPr kumimoji="1" lang="ko-Kore-KR" altLang="en-US" sz="14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C54D3-1FF7-E240-A56A-8E88C1FA17D8}"/>
              </a:ext>
            </a:extLst>
          </p:cNvPr>
          <p:cNvSpPr txBox="1"/>
          <p:nvPr/>
        </p:nvSpPr>
        <p:spPr>
          <a:xfrm>
            <a:off x="1113903" y="6442546"/>
            <a:ext cx="73212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none" strike="noStrike" dirty="0">
                <a:solidFill>
                  <a:srgbClr val="222222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출처 </a:t>
            </a:r>
            <a:r>
              <a:rPr lang="en-US" altLang="ko-KR" sz="900" u="none" strike="noStrike" dirty="0">
                <a:solidFill>
                  <a:srgbClr val="222222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'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고령화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'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 불어나는 노인 진료비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…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작년 한 해 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45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조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8000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억원</a:t>
            </a:r>
            <a:r>
              <a:rPr lang="en-US" altLang="ko-KR" sz="900" u="none" strike="noStrike" dirty="0">
                <a:solidFill>
                  <a:srgbClr val="222222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900" u="none" strike="noStrike" dirty="0">
                <a:solidFill>
                  <a:srgbClr val="222222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서울경제</a:t>
            </a:r>
            <a:r>
              <a:rPr lang="en-US" altLang="ko-KR" sz="900" dirty="0">
                <a:solidFill>
                  <a:srgbClr val="22222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https://</a:t>
            </a:r>
            <a:r>
              <a:rPr lang="en-US" altLang="ko-KR" sz="900" dirty="0" err="1">
                <a:solidFill>
                  <a:srgbClr val="22222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www.sedaily.com</a:t>
            </a:r>
            <a:r>
              <a:rPr lang="en-US" altLang="ko-KR" sz="900" dirty="0">
                <a:solidFill>
                  <a:srgbClr val="22222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/</a:t>
            </a:r>
            <a:r>
              <a:rPr lang="en-US" altLang="ko-KR" sz="900" dirty="0" err="1">
                <a:solidFill>
                  <a:srgbClr val="22222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NewsView</a:t>
            </a:r>
            <a:r>
              <a:rPr lang="en-US" altLang="ko-KR" sz="900" dirty="0">
                <a:solidFill>
                  <a:srgbClr val="222222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/29X3CBNTS1</a:t>
            </a:r>
            <a:endParaRPr lang="ko-KR" altLang="en-US" sz="9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88290-334D-2E42-A5B8-3F741895446B}"/>
              </a:ext>
            </a:extLst>
          </p:cNvPr>
          <p:cNvSpPr txBox="1"/>
          <p:nvPr/>
        </p:nvSpPr>
        <p:spPr>
          <a:xfrm>
            <a:off x="3527710" y="5137548"/>
            <a:ext cx="15440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자료</a:t>
            </a:r>
            <a:r>
              <a:rPr lang="ko-KR" altLang="en-US" sz="7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7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7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국민건강보험공단</a:t>
            </a:r>
            <a:r>
              <a:rPr lang="en-US" altLang="ko-KR" sz="7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·</a:t>
            </a:r>
            <a:r>
              <a:rPr lang="ko-KR" altLang="en-US" sz="7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연합뉴스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17141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18D533-4960-354A-A6C3-1AD1D10AE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742857" y="517505"/>
            <a:ext cx="700952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b="1" kern="0" spc="-200" dirty="0">
                <a:solidFill>
                  <a:srgbClr val="FFFFFF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THELuxGoB" pitchFamily="34" charset="0"/>
              </a:rPr>
              <a:t>기획의도</a:t>
            </a:r>
            <a:endParaRPr lang="en-US" sz="4600" b="1" kern="0" spc="-200" dirty="0">
              <a:solidFill>
                <a:srgbClr val="FFFFFF"/>
              </a:solidFill>
              <a:latin typeface="Gmarket Sans Bold" panose="02000000000000000000" pitchFamily="2" charset="-128"/>
              <a:ea typeface="Gmarket Sans Bold" panose="02000000000000000000" pitchFamily="2" charset="-128"/>
              <a:cs typeface="THELuxGoL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60084F-1D52-9944-8499-4AAC37B478F9}"/>
              </a:ext>
            </a:extLst>
          </p:cNvPr>
          <p:cNvGrpSpPr/>
          <p:nvPr/>
        </p:nvGrpSpPr>
        <p:grpSpPr>
          <a:xfrm>
            <a:off x="6116299" y="1612016"/>
            <a:ext cx="7117460" cy="5250793"/>
            <a:chOff x="5733333" y="1612016"/>
            <a:chExt cx="7117460" cy="525079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F770E11-3B5E-8443-95C4-4CEBF9724D74}"/>
                </a:ext>
              </a:extLst>
            </p:cNvPr>
            <p:cNvGrpSpPr/>
            <p:nvPr/>
          </p:nvGrpSpPr>
          <p:grpSpPr>
            <a:xfrm>
              <a:off x="5733333" y="1612016"/>
              <a:ext cx="7117460" cy="5250793"/>
              <a:chOff x="5733333" y="1587302"/>
              <a:chExt cx="7117460" cy="5250793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5733333" y="1587302"/>
                <a:ext cx="7117460" cy="5250793"/>
                <a:chOff x="8600000" y="2380952"/>
                <a:chExt cx="10676190" cy="7876190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600000" y="2380952"/>
                  <a:ext cx="10676190" cy="7876190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3E33A60-1824-514F-8C19-689D115A59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6893" y="3242826"/>
                <a:ext cx="1854200" cy="1473200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10615874" y="2241270"/>
              <a:ext cx="1765079" cy="1790476"/>
              <a:chOff x="15923810" y="3361905"/>
              <a:chExt cx="2647619" cy="268571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923810" y="3361905"/>
                <a:ext cx="2647619" cy="2685714"/>
              </a:xfrm>
              <a:prstGeom prst="rect">
                <a:avLst/>
              </a:prstGeom>
            </p:spPr>
          </p:pic>
        </p:grpSp>
        <p:sp>
          <p:nvSpPr>
            <p:cNvPr id="13" name="Object 13"/>
            <p:cNvSpPr txBox="1"/>
            <p:nvPr/>
          </p:nvSpPr>
          <p:spPr>
            <a:xfrm>
              <a:off x="8716521" y="3528617"/>
              <a:ext cx="1710400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67" dirty="0">
                  <a:solidFill>
                    <a:srgbClr val="868787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  <a:cs typeface="THELuxGoB" pitchFamily="34" charset="0"/>
                </a:rPr>
                <a:t>"</a:t>
              </a:r>
              <a:r>
                <a:rPr lang="ko-KR" altLang="en-US" sz="1600" b="1" kern="0" spc="-67" dirty="0">
                  <a:solidFill>
                    <a:srgbClr val="868787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  <a:cs typeface="THELuxGoB" pitchFamily="34" charset="0"/>
                </a:rPr>
                <a:t>노인 복지 정책에 대한 정보 접근성 부족</a:t>
              </a:r>
              <a:r>
                <a:rPr lang="en-US" sz="1600" b="1" kern="0" spc="-67" dirty="0">
                  <a:solidFill>
                    <a:srgbClr val="868787"/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  <a:cs typeface="THELuxGoB" pitchFamily="34" charset="0"/>
                </a:rPr>
                <a:t>"</a:t>
              </a:r>
              <a:endParaRPr lang="en-US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661739" y="2259743"/>
              <a:ext cx="3891111" cy="7694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133" dirty="0" err="1">
                  <a:solidFill>
                    <a:srgbClr val="868787"/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  <a:cs typeface="THELuxGoB" pitchFamily="34" charset="0"/>
                </a:rPr>
                <a:t>초고령화</a:t>
              </a:r>
              <a:r>
                <a:rPr lang="ko-KR" altLang="en-US" sz="2000" kern="0" spc="-133" dirty="0">
                  <a:solidFill>
                    <a:srgbClr val="868787"/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  <a:cs typeface="THELuxGoB" pitchFamily="34" charset="0"/>
                </a:rPr>
                <a:t> 사회 진입으로 인한 </a:t>
              </a:r>
              <a:r>
                <a:rPr lang="ko-KR" altLang="en-US" sz="2400" b="1" kern="0" spc="-133" dirty="0">
                  <a:solidFill>
                    <a:srgbClr val="DA0000"/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  <a:cs typeface="THELuxGoB" pitchFamily="34" charset="0"/>
                </a:rPr>
                <a:t>시니어 건강 문제에 관심 </a:t>
              </a:r>
            </a:p>
          </p:txBody>
        </p:sp>
      </p:grp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78DCF9F5-7BA3-C945-A4CF-B166276C9974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6521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1DF0EE-88A3-1940-BEE8-D637D3F6CC42}"/>
              </a:ext>
            </a:extLst>
          </p:cNvPr>
          <p:cNvSpPr/>
          <p:nvPr/>
        </p:nvSpPr>
        <p:spPr>
          <a:xfrm>
            <a:off x="877909" y="1425300"/>
            <a:ext cx="5044377" cy="4937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532A6B-263E-BE4D-99FE-EC3EEA4E5BDE}"/>
              </a:ext>
            </a:extLst>
          </p:cNvPr>
          <p:cNvGrpSpPr/>
          <p:nvPr/>
        </p:nvGrpSpPr>
        <p:grpSpPr>
          <a:xfrm>
            <a:off x="998093" y="4252717"/>
            <a:ext cx="4954874" cy="1965756"/>
            <a:chOff x="1031045" y="4145141"/>
            <a:chExt cx="4954874" cy="19657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C06B4C0-5846-214A-AF82-B1544E395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4901" y="4190188"/>
              <a:ext cx="4707400" cy="186840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2FADBB-5A02-3149-BB09-6D15EF6F1636}"/>
                </a:ext>
              </a:extLst>
            </p:cNvPr>
            <p:cNvSpPr txBox="1"/>
            <p:nvPr/>
          </p:nvSpPr>
          <p:spPr>
            <a:xfrm>
              <a:off x="1227336" y="4145141"/>
              <a:ext cx="12602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노인일자리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 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27.2</a:t>
              </a:r>
              <a:endParaRPr kumimoji="1" lang="ko-Kore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A582EC-64DE-7A44-B9DB-C07C37BAFE97}"/>
                </a:ext>
              </a:extLst>
            </p:cNvPr>
            <p:cNvSpPr txBox="1"/>
            <p:nvPr/>
          </p:nvSpPr>
          <p:spPr>
            <a:xfrm>
              <a:off x="1228757" y="4390217"/>
              <a:ext cx="1207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생계비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 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3.4</a:t>
              </a:r>
              <a:endParaRPr kumimoji="1" lang="ko-Kore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73B8F1-0D28-5142-8263-DBD865210A9A}"/>
                </a:ext>
              </a:extLst>
            </p:cNvPr>
            <p:cNvSpPr txBox="1"/>
            <p:nvPr/>
          </p:nvSpPr>
          <p:spPr>
            <a:xfrm>
              <a:off x="1187567" y="4635293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자활근로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 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2.6</a:t>
              </a:r>
              <a:endParaRPr kumimoji="1" lang="ko-Kore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737199-8B6A-5842-81D7-C3524E4C2631}"/>
                </a:ext>
              </a:extLst>
            </p:cNvPr>
            <p:cNvSpPr txBox="1"/>
            <p:nvPr/>
          </p:nvSpPr>
          <p:spPr>
            <a:xfrm>
              <a:off x="1096949" y="4880369"/>
              <a:ext cx="14686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영농도우미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 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0.9</a:t>
              </a:r>
              <a:endParaRPr kumimoji="1" lang="ko-Kore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2E6A79F-71DE-C149-B941-E2CF953AAB3D}"/>
                </a:ext>
              </a:extLst>
            </p:cNvPr>
            <p:cNvSpPr txBox="1"/>
            <p:nvPr/>
          </p:nvSpPr>
          <p:spPr>
            <a:xfrm>
              <a:off x="1031045" y="5125444"/>
              <a:ext cx="16866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직업훈련</a:t>
              </a:r>
              <a:r>
                <a:rPr lang="en-US" altLang="ko-Kore-KR" sz="800" u="none" strike="noStrike" dirty="0">
                  <a:solidFill>
                    <a:srgbClr val="444447"/>
                  </a:solidFill>
                  <a:effectLst/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·</a:t>
              </a:r>
              <a:r>
                <a:rPr lang="ko-KR" altLang="en-US" sz="800" u="none" strike="noStrike" dirty="0">
                  <a:solidFill>
                    <a:srgbClr val="444447"/>
                  </a:solidFill>
                  <a:effectLst/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취업 상담 및 알선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 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0.4</a:t>
              </a:r>
              <a:endParaRPr kumimoji="1" lang="ko-Kore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DE7059-CCCF-CE42-853D-234CBF41FE60}"/>
                </a:ext>
              </a:extLst>
            </p:cNvPr>
            <p:cNvSpPr txBox="1"/>
            <p:nvPr/>
          </p:nvSpPr>
          <p:spPr>
            <a:xfrm>
              <a:off x="2745200" y="4145141"/>
              <a:ext cx="14093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만성질환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관리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 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41.5</a:t>
              </a:r>
              <a:endParaRPr kumimoji="1" lang="ko-Kore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C988EC-C8DF-0B4A-A649-50ECEA396633}"/>
                </a:ext>
              </a:extLst>
            </p:cNvPr>
            <p:cNvSpPr txBox="1"/>
            <p:nvPr/>
          </p:nvSpPr>
          <p:spPr>
            <a:xfrm>
              <a:off x="2733662" y="4386392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치매진단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예방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치료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 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41</a:t>
              </a:r>
              <a:endParaRPr kumimoji="1" lang="ko-Kore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C14EFC-C7C4-A04B-9D0B-C550830FB288}"/>
                </a:ext>
              </a:extLst>
            </p:cNvPr>
            <p:cNvSpPr txBox="1"/>
            <p:nvPr/>
          </p:nvSpPr>
          <p:spPr>
            <a:xfrm>
              <a:off x="2728126" y="4627643"/>
              <a:ext cx="1521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의치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임플란트</a:t>
              </a:r>
              <a:r>
                <a:rPr lang="ko-KR" altLang="en-US" sz="1000" dirty="0">
                  <a:solidFill>
                    <a:srgbClr val="444447"/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 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11</a:t>
              </a:r>
              <a:endParaRPr kumimoji="1" lang="ko-Kore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8F403E-FA93-2841-AC49-1C56C014F47A}"/>
                </a:ext>
              </a:extLst>
            </p:cNvPr>
            <p:cNvSpPr txBox="1"/>
            <p:nvPr/>
          </p:nvSpPr>
          <p:spPr>
            <a:xfrm>
              <a:off x="2834839" y="4868894"/>
              <a:ext cx="1401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암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검진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·</a:t>
              </a:r>
              <a:r>
                <a:rPr lang="ko-KR" altLang="en-US" sz="900" u="none" strike="noStrike" dirty="0">
                  <a:solidFill>
                    <a:srgbClr val="444447"/>
                  </a:solidFill>
                  <a:effectLst/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개안수술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 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4.3</a:t>
              </a:r>
              <a:endParaRPr kumimoji="1" lang="ko-Kore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B001B0-71D2-8C4A-828F-A55211E2EB25}"/>
                </a:ext>
              </a:extLst>
            </p:cNvPr>
            <p:cNvSpPr txBox="1"/>
            <p:nvPr/>
          </p:nvSpPr>
          <p:spPr>
            <a:xfrm>
              <a:off x="2777174" y="5110145"/>
              <a:ext cx="13115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농업인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</a:t>
              </a:r>
              <a:r>
                <a:rPr kumimoji="1"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행복버스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 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1.3</a:t>
              </a:r>
              <a:endParaRPr kumimoji="1" lang="ko-Kore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844B45-08F9-7A4A-B409-BCD262554723}"/>
                </a:ext>
              </a:extLst>
            </p:cNvPr>
            <p:cNvSpPr txBox="1"/>
            <p:nvPr/>
          </p:nvSpPr>
          <p:spPr>
            <a:xfrm>
              <a:off x="2760698" y="5351396"/>
              <a:ext cx="13115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노인돌봄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 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1.1</a:t>
              </a:r>
              <a:endParaRPr kumimoji="1" lang="ko-Kore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50CE447-DBC6-034D-BE4B-2D9B111A277F}"/>
                </a:ext>
              </a:extLst>
            </p:cNvPr>
            <p:cNvSpPr txBox="1"/>
            <p:nvPr/>
          </p:nvSpPr>
          <p:spPr>
            <a:xfrm>
              <a:off x="2760698" y="5592647"/>
              <a:ext cx="1200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가정방문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간호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 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1.1</a:t>
              </a:r>
              <a:endParaRPr kumimoji="1" lang="ko-Kore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8D1D67-CC5B-BE4F-955A-1E472D5FD2E5}"/>
                </a:ext>
              </a:extLst>
            </p:cNvPr>
            <p:cNvSpPr txBox="1"/>
            <p:nvPr/>
          </p:nvSpPr>
          <p:spPr>
            <a:xfrm>
              <a:off x="2752460" y="5833898"/>
              <a:ext cx="13211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병원동행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 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0.7</a:t>
              </a:r>
              <a:endParaRPr kumimoji="1" lang="ko-Kore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03CD91-C709-DF49-B335-E94B7A5930F0}"/>
                </a:ext>
              </a:extLst>
            </p:cNvPr>
            <p:cNvSpPr txBox="1"/>
            <p:nvPr/>
          </p:nvSpPr>
          <p:spPr>
            <a:xfrm>
              <a:off x="4351579" y="4145141"/>
              <a:ext cx="14366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만성질환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관리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 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69.3</a:t>
              </a:r>
              <a:endParaRPr kumimoji="1" lang="ko-Kore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6AF3CD-EC15-E941-89ED-FD88269454BD}"/>
                </a:ext>
              </a:extLst>
            </p:cNvPr>
            <p:cNvSpPr txBox="1"/>
            <p:nvPr/>
          </p:nvSpPr>
          <p:spPr>
            <a:xfrm>
              <a:off x="4765030" y="4386392"/>
              <a:ext cx="1181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무료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급식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 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44.9</a:t>
              </a:r>
              <a:endParaRPr kumimoji="1" lang="ko-Kore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FD4D99-C48C-BE41-B9C6-3CCAC2F22502}"/>
                </a:ext>
              </a:extLst>
            </p:cNvPr>
            <p:cNvSpPr txBox="1"/>
            <p:nvPr/>
          </p:nvSpPr>
          <p:spPr>
            <a:xfrm>
              <a:off x="4334505" y="4627643"/>
              <a:ext cx="1651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종합사회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·</a:t>
              </a:r>
              <a:r>
                <a:rPr lang="ko-KR" altLang="en-US" sz="900" dirty="0">
                  <a:solidFill>
                    <a:srgbClr val="444447"/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노인복지관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 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30.7</a:t>
              </a:r>
              <a:endParaRPr kumimoji="1" lang="ko-Kore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E6AF22-760B-7344-814E-DA618189C540}"/>
                </a:ext>
              </a:extLst>
            </p:cNvPr>
            <p:cNvSpPr txBox="1"/>
            <p:nvPr/>
          </p:nvSpPr>
          <p:spPr>
            <a:xfrm>
              <a:off x="4358838" y="4868894"/>
              <a:ext cx="15648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농번기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마을 </a:t>
              </a:r>
              <a:r>
                <a:rPr kumimoji="1"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공동급식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 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9.1</a:t>
              </a:r>
              <a:endParaRPr kumimoji="1" lang="ko-Kore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053E1A-893F-794E-8CB8-08CAC970D13E}"/>
                </a:ext>
              </a:extLst>
            </p:cNvPr>
            <p:cNvSpPr txBox="1"/>
            <p:nvPr/>
          </p:nvSpPr>
          <p:spPr>
            <a:xfrm>
              <a:off x="4383553" y="5110145"/>
              <a:ext cx="13596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도시락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·</a:t>
              </a:r>
              <a:r>
                <a:rPr lang="ko-KR" altLang="en-US" sz="900" u="none" strike="noStrike" dirty="0">
                  <a:solidFill>
                    <a:srgbClr val="444447"/>
                  </a:solidFill>
                  <a:effectLst/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반찬</a:t>
              </a:r>
              <a:r>
                <a:rPr lang="ko-KR" altLang="en-US" sz="900" dirty="0">
                  <a:solidFill>
                    <a:srgbClr val="444447"/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배달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 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3.9</a:t>
              </a:r>
              <a:endParaRPr kumimoji="1" lang="ko-Kore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44E0A1-BB58-9342-8428-2DACD2895631}"/>
                </a:ext>
              </a:extLst>
            </p:cNvPr>
            <p:cNvSpPr txBox="1"/>
            <p:nvPr/>
          </p:nvSpPr>
          <p:spPr>
            <a:xfrm>
              <a:off x="4367077" y="5351396"/>
              <a:ext cx="12057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노인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공동생활 홈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 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2</a:t>
              </a:r>
              <a:endParaRPr kumimoji="1" lang="ko-Kore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164561-CB5B-414C-84E5-0873126D2F47}"/>
                </a:ext>
              </a:extLst>
            </p:cNvPr>
            <p:cNvSpPr txBox="1"/>
            <p:nvPr/>
          </p:nvSpPr>
          <p:spPr>
            <a:xfrm>
              <a:off x="4367077" y="5592647"/>
              <a:ext cx="134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주택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관련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 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1.9</a:t>
              </a:r>
              <a:endParaRPr kumimoji="1" lang="ko-Kore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C1E255-EC6E-E947-A700-D7FA8807066C}"/>
                </a:ext>
              </a:extLst>
            </p:cNvPr>
            <p:cNvSpPr txBox="1"/>
            <p:nvPr/>
          </p:nvSpPr>
          <p:spPr>
            <a:xfrm>
              <a:off x="4358839" y="5833898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물품지원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  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</a:rPr>
                <a:t>1.5</a:t>
              </a:r>
              <a:endParaRPr kumimoji="1" lang="ko-Kore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14FAFA2-5787-A64D-B94B-92CFDDA0AEDF}"/>
              </a:ext>
            </a:extLst>
          </p:cNvPr>
          <p:cNvGrpSpPr/>
          <p:nvPr/>
        </p:nvGrpSpPr>
        <p:grpSpPr>
          <a:xfrm>
            <a:off x="1021949" y="3985227"/>
            <a:ext cx="1432716" cy="261610"/>
            <a:chOff x="1054901" y="3872933"/>
            <a:chExt cx="1432716" cy="261610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82D7C9A3-47C6-0748-BCF9-CFE68EA4CD4E}"/>
                </a:ext>
              </a:extLst>
            </p:cNvPr>
            <p:cNvSpPr/>
            <p:nvPr/>
          </p:nvSpPr>
          <p:spPr>
            <a:xfrm>
              <a:off x="1054901" y="3885054"/>
              <a:ext cx="1432716" cy="207779"/>
            </a:xfrm>
            <a:prstGeom prst="roundRect">
              <a:avLst/>
            </a:prstGeom>
            <a:solidFill>
              <a:srgbClr val="00A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042F678-4F0F-9748-8464-57794D0A5375}"/>
                </a:ext>
              </a:extLst>
            </p:cNvPr>
            <p:cNvSpPr txBox="1"/>
            <p:nvPr/>
          </p:nvSpPr>
          <p:spPr>
            <a:xfrm>
              <a:off x="1054901" y="3872933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ore-KR" altLang="en-US" sz="1100" dirty="0">
                  <a:solidFill>
                    <a:schemeClr val="bg1"/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소득</a:t>
              </a:r>
              <a:r>
                <a:rPr lang="en-US" altLang="ko-Kore-KR" sz="1100" u="none" strike="noStrike" dirty="0">
                  <a:solidFill>
                    <a:schemeClr val="bg1"/>
                  </a:solidFill>
                  <a:effectLst/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·</a:t>
              </a:r>
              <a:r>
                <a:rPr kumimoji="1" lang="ko-KR" altLang="en-US" sz="1100" u="none" strike="noStrike" dirty="0">
                  <a:solidFill>
                    <a:schemeClr val="bg1"/>
                  </a:solidFill>
                  <a:effectLst/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경제활동 관련</a:t>
              </a:r>
              <a:endParaRPr kumimoji="1" lang="ko-Kore-KR" altLang="en-US" sz="11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7375B2C-C449-A441-9FC7-84BDD4D3EFA6}"/>
              </a:ext>
            </a:extLst>
          </p:cNvPr>
          <p:cNvGrpSpPr/>
          <p:nvPr/>
        </p:nvGrpSpPr>
        <p:grpSpPr>
          <a:xfrm>
            <a:off x="2702468" y="3985227"/>
            <a:ext cx="1432716" cy="261610"/>
            <a:chOff x="2735420" y="3872933"/>
            <a:chExt cx="1432716" cy="261610"/>
          </a:xfrm>
        </p:grpSpPr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E94F3A63-E4B5-F94F-A330-F0A585320D81}"/>
                </a:ext>
              </a:extLst>
            </p:cNvPr>
            <p:cNvSpPr/>
            <p:nvPr/>
          </p:nvSpPr>
          <p:spPr>
            <a:xfrm>
              <a:off x="2735420" y="3885054"/>
              <a:ext cx="1432716" cy="207779"/>
            </a:xfrm>
            <a:prstGeom prst="roundRect">
              <a:avLst/>
            </a:prstGeom>
            <a:solidFill>
              <a:srgbClr val="007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68BB09-ED11-9542-AD7D-F57624941642}"/>
                </a:ext>
              </a:extLst>
            </p:cNvPr>
            <p:cNvSpPr txBox="1"/>
            <p:nvPr/>
          </p:nvSpPr>
          <p:spPr>
            <a:xfrm>
              <a:off x="2735420" y="3872933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100" dirty="0">
                  <a:solidFill>
                    <a:schemeClr val="bg1"/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보건의료 관련</a:t>
              </a:r>
              <a:endParaRPr kumimoji="1" lang="ko-Kore-KR" altLang="en-US" sz="11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71200C9-4350-5646-8B61-94AF229F2A60}"/>
              </a:ext>
            </a:extLst>
          </p:cNvPr>
          <p:cNvGrpSpPr/>
          <p:nvPr/>
        </p:nvGrpSpPr>
        <p:grpSpPr>
          <a:xfrm>
            <a:off x="4317084" y="3985227"/>
            <a:ext cx="1432716" cy="261610"/>
            <a:chOff x="4350036" y="3872933"/>
            <a:chExt cx="1432716" cy="261610"/>
          </a:xfrm>
        </p:grpSpPr>
        <p:sp>
          <p:nvSpPr>
            <p:cNvPr id="61" name="모서리가 둥근 직사각형 60">
              <a:extLst>
                <a:ext uri="{FF2B5EF4-FFF2-40B4-BE49-F238E27FC236}">
                  <a16:creationId xmlns:a16="http://schemas.microsoft.com/office/drawing/2014/main" id="{9448ED65-4EB0-C745-9BA0-F32E8D53406A}"/>
                </a:ext>
              </a:extLst>
            </p:cNvPr>
            <p:cNvSpPr/>
            <p:nvPr/>
          </p:nvSpPr>
          <p:spPr>
            <a:xfrm>
              <a:off x="4350036" y="3885054"/>
              <a:ext cx="1432716" cy="207779"/>
            </a:xfrm>
            <a:prstGeom prst="roundRect">
              <a:avLst/>
            </a:prstGeom>
            <a:solidFill>
              <a:srgbClr val="964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AEB964E-A15D-4E41-80B8-CA56A11851A5}"/>
                </a:ext>
              </a:extLst>
            </p:cNvPr>
            <p:cNvSpPr txBox="1"/>
            <p:nvPr/>
          </p:nvSpPr>
          <p:spPr>
            <a:xfrm>
              <a:off x="4350036" y="3872933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100" dirty="0">
                  <a:solidFill>
                    <a:schemeClr val="bg1"/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의식주 </a:t>
              </a:r>
              <a:r>
                <a:rPr kumimoji="1" lang="ko-KR" altLang="en-US" sz="1100" u="none" strike="noStrike" dirty="0">
                  <a:solidFill>
                    <a:schemeClr val="bg1"/>
                  </a:solidFill>
                  <a:effectLst/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관련</a:t>
              </a:r>
              <a:endParaRPr kumimoji="1" lang="ko-Kore-KR" altLang="en-US" sz="11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</p:grpSp>
      <p:sp>
        <p:nvSpPr>
          <p:cNvPr id="66" name="Object 14">
            <a:extLst>
              <a:ext uri="{FF2B5EF4-FFF2-40B4-BE49-F238E27FC236}">
                <a16:creationId xmlns:a16="http://schemas.microsoft.com/office/drawing/2014/main" id="{99F0D2CA-C234-E944-BEF2-EEE549CC1EBA}"/>
              </a:ext>
            </a:extLst>
          </p:cNvPr>
          <p:cNvSpPr txBox="1"/>
          <p:nvPr/>
        </p:nvSpPr>
        <p:spPr>
          <a:xfrm>
            <a:off x="1309358" y="3551138"/>
            <a:ext cx="395413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33" dirty="0" err="1">
                <a:solidFill>
                  <a:srgbClr val="868787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THELuxGoB" pitchFamily="34" charset="0"/>
              </a:rPr>
              <a:t>농촌노인</a:t>
            </a:r>
            <a:r>
              <a:rPr lang="ko-KR" altLang="en-US" sz="1600" kern="0" spc="-133" dirty="0">
                <a:solidFill>
                  <a:srgbClr val="868787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THELuxGoB" pitchFamily="34" charset="0"/>
              </a:rPr>
              <a:t> 사회서비스 이용경험</a:t>
            </a:r>
            <a:r>
              <a:rPr lang="ko-KR" altLang="en-US" sz="1600" b="1" kern="0" spc="-133" dirty="0">
                <a:solidFill>
                  <a:srgbClr val="868787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THELuxGoB" pitchFamily="34" charset="0"/>
              </a:rPr>
              <a:t> </a:t>
            </a:r>
            <a:r>
              <a:rPr lang="en-US" altLang="ko-KR" sz="800" kern="0" spc="-133" dirty="0">
                <a:solidFill>
                  <a:srgbClr val="868787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THELuxGoB" pitchFamily="34" charset="0"/>
              </a:rPr>
              <a:t>(</a:t>
            </a:r>
            <a:r>
              <a:rPr lang="ko-KR" altLang="en-US" sz="800" kern="0" spc="-133" dirty="0">
                <a:solidFill>
                  <a:srgbClr val="868787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THELuxGoB" pitchFamily="34" charset="0"/>
              </a:rPr>
              <a:t>단위   </a:t>
            </a:r>
            <a:r>
              <a:rPr lang="en-US" altLang="ko-KR" sz="800" kern="0" spc="-133" dirty="0">
                <a:solidFill>
                  <a:srgbClr val="868787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THELuxGoB" pitchFamily="34" charset="0"/>
              </a:rPr>
              <a:t>:</a:t>
            </a:r>
            <a:r>
              <a:rPr lang="ko-KR" altLang="en-US" sz="800" kern="0" spc="-133" dirty="0">
                <a:solidFill>
                  <a:srgbClr val="868787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THELuxGoB" pitchFamily="34" charset="0"/>
              </a:rPr>
              <a:t>   </a:t>
            </a:r>
            <a:r>
              <a:rPr lang="en-US" altLang="ko-KR" sz="800" kern="0" spc="-133" dirty="0">
                <a:solidFill>
                  <a:srgbClr val="868787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THELuxGoB" pitchFamily="34" charset="0"/>
              </a:rPr>
              <a:t>%)</a:t>
            </a:r>
            <a:endParaRPr lang="ko-KR" altLang="en-US" sz="1600" kern="0" spc="-133" dirty="0">
              <a:solidFill>
                <a:srgbClr val="868787"/>
              </a:solidFill>
              <a:latin typeface="Gmarket Sans Medium" panose="02000000000000000000" pitchFamily="2" charset="-128"/>
              <a:ea typeface="Gmarket Sans Medium" panose="02000000000000000000" pitchFamily="2" charset="-128"/>
              <a:cs typeface="THELuxGoB" pitchFamily="34" charset="0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C5A9E010-C122-C648-B4D8-4408C7F30D45}"/>
              </a:ext>
            </a:extLst>
          </p:cNvPr>
          <p:cNvSpPr txBox="1"/>
          <p:nvPr/>
        </p:nvSpPr>
        <p:spPr>
          <a:xfrm>
            <a:off x="1309358" y="1612304"/>
            <a:ext cx="423054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33" dirty="0">
                <a:solidFill>
                  <a:srgbClr val="868787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THELuxGoB" pitchFamily="34" charset="0"/>
              </a:rPr>
              <a:t>노후에 가장 문제가 될 것으로 인식되는 것은</a:t>
            </a:r>
            <a:r>
              <a:rPr lang="en-US" altLang="ko-KR" sz="1600" kern="0" spc="-133" dirty="0">
                <a:solidFill>
                  <a:srgbClr val="868787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THELuxGoB" pitchFamily="34" charset="0"/>
              </a:rPr>
              <a:t>?</a:t>
            </a:r>
            <a:r>
              <a:rPr lang="ko-KR" altLang="en-US" sz="1600" b="1" kern="0" spc="-133" dirty="0">
                <a:solidFill>
                  <a:srgbClr val="868787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THELuxGoB" pitchFamily="34" charset="0"/>
              </a:rPr>
              <a:t> </a:t>
            </a:r>
            <a:r>
              <a:rPr lang="en-US" altLang="ko-KR" sz="800" kern="0" spc="-133" dirty="0">
                <a:solidFill>
                  <a:srgbClr val="868787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THELuxGoB" pitchFamily="34" charset="0"/>
              </a:rPr>
              <a:t>(</a:t>
            </a:r>
            <a:r>
              <a:rPr lang="ko-KR" altLang="en-US" sz="800" kern="0" spc="-133" dirty="0">
                <a:solidFill>
                  <a:srgbClr val="868787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THELuxGoB" pitchFamily="34" charset="0"/>
              </a:rPr>
              <a:t>단위   </a:t>
            </a:r>
            <a:r>
              <a:rPr lang="en-US" altLang="ko-KR" sz="800" kern="0" spc="-133" dirty="0">
                <a:solidFill>
                  <a:srgbClr val="868787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THELuxGoB" pitchFamily="34" charset="0"/>
              </a:rPr>
              <a:t>:</a:t>
            </a:r>
            <a:r>
              <a:rPr lang="ko-KR" altLang="en-US" sz="800" kern="0" spc="-133" dirty="0">
                <a:solidFill>
                  <a:srgbClr val="868787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THELuxGoB" pitchFamily="34" charset="0"/>
              </a:rPr>
              <a:t>   </a:t>
            </a:r>
            <a:r>
              <a:rPr lang="en-US" altLang="ko-KR" sz="800" kern="0" spc="-133" dirty="0">
                <a:solidFill>
                  <a:srgbClr val="868787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THELuxGoB" pitchFamily="34" charset="0"/>
              </a:rPr>
              <a:t>%)</a:t>
            </a:r>
            <a:endParaRPr lang="ko-KR" altLang="en-US" sz="1600" kern="0" spc="-133" dirty="0">
              <a:solidFill>
                <a:srgbClr val="868787"/>
              </a:solidFill>
              <a:latin typeface="Gmarket Sans Medium" panose="02000000000000000000" pitchFamily="2" charset="-128"/>
              <a:ea typeface="Gmarket Sans Medium" panose="02000000000000000000" pitchFamily="2" charset="-128"/>
              <a:cs typeface="THELuxGoB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2A4E25-51E8-3C45-BA69-96DB1DF8A3E3}"/>
              </a:ext>
            </a:extLst>
          </p:cNvPr>
          <p:cNvGrpSpPr/>
          <p:nvPr/>
        </p:nvGrpSpPr>
        <p:grpSpPr>
          <a:xfrm>
            <a:off x="1074753" y="2064760"/>
            <a:ext cx="4636137" cy="1259444"/>
            <a:chOff x="1148895" y="2064760"/>
            <a:chExt cx="4636137" cy="125944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513FE-472C-6C47-92B3-77B8ECEEE3F4}"/>
                </a:ext>
              </a:extLst>
            </p:cNvPr>
            <p:cNvGrpSpPr/>
            <p:nvPr/>
          </p:nvGrpSpPr>
          <p:grpSpPr>
            <a:xfrm>
              <a:off x="1152850" y="2119561"/>
              <a:ext cx="4632182" cy="1142116"/>
              <a:chOff x="235335" y="2064317"/>
              <a:chExt cx="7468737" cy="184150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500DF62-9F0F-294B-94F3-CEB0ED6A4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5335" y="2064317"/>
                <a:ext cx="2476500" cy="1841499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4FB13FC-BB57-5C48-AB28-EB5FCC3F1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29071" y="2064317"/>
                <a:ext cx="3175001" cy="1841501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4872CB-20FB-1747-8946-22B99A80F0F9}"/>
                </a:ext>
              </a:extLst>
            </p:cNvPr>
            <p:cNvSpPr txBox="1"/>
            <p:nvPr/>
          </p:nvSpPr>
          <p:spPr>
            <a:xfrm>
              <a:off x="2148705" y="3047205"/>
              <a:ext cx="4363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3.9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18E76FA-00DA-E54B-9D14-20D8BAFED5C0}"/>
                </a:ext>
              </a:extLst>
            </p:cNvPr>
            <p:cNvSpPr txBox="1"/>
            <p:nvPr/>
          </p:nvSpPr>
          <p:spPr>
            <a:xfrm>
              <a:off x="2165954" y="2723956"/>
              <a:ext cx="409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4.1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06FE5E-25D8-8A46-B2BC-A0218DD85DD9}"/>
                </a:ext>
              </a:extLst>
            </p:cNvPr>
            <p:cNvSpPr txBox="1"/>
            <p:nvPr/>
          </p:nvSpPr>
          <p:spPr>
            <a:xfrm>
              <a:off x="1330326" y="2400708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31.2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A1398A0-1254-FE45-B9D4-FA549F5D3197}"/>
                </a:ext>
              </a:extLst>
            </p:cNvPr>
            <p:cNvSpPr txBox="1"/>
            <p:nvPr/>
          </p:nvSpPr>
          <p:spPr>
            <a:xfrm>
              <a:off x="1148895" y="2077460"/>
              <a:ext cx="5020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57.1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D6B67FC-2287-1F4B-9420-1EE4BB106D70}"/>
                </a:ext>
              </a:extLst>
            </p:cNvPr>
            <p:cNvSpPr txBox="1"/>
            <p:nvPr/>
          </p:nvSpPr>
          <p:spPr>
            <a:xfrm>
              <a:off x="5396399" y="2077460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73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EFD791-E31B-4F48-B21D-927947F1EDA4}"/>
                </a:ext>
              </a:extLst>
            </p:cNvPr>
            <p:cNvSpPr txBox="1"/>
            <p:nvPr/>
          </p:nvSpPr>
          <p:spPr>
            <a:xfrm>
              <a:off x="4289290" y="2400708"/>
              <a:ext cx="5020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17.6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89B310-84B9-5E42-B02C-B9D30E643193}"/>
                </a:ext>
              </a:extLst>
            </p:cNvPr>
            <p:cNvSpPr txBox="1"/>
            <p:nvPr/>
          </p:nvSpPr>
          <p:spPr>
            <a:xfrm>
              <a:off x="4039596" y="2723956"/>
              <a:ext cx="407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8.1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993F3F-660F-1C4D-AEDA-74843317477E}"/>
                </a:ext>
              </a:extLst>
            </p:cNvPr>
            <p:cNvSpPr txBox="1"/>
            <p:nvPr/>
          </p:nvSpPr>
          <p:spPr>
            <a:xfrm>
              <a:off x="3855712" y="3047205"/>
              <a:ext cx="409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rPr>
                <a:t>1.4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890D8D5-FEB0-D54B-964B-2A5A903BA91B}"/>
                </a:ext>
              </a:extLst>
            </p:cNvPr>
            <p:cNvSpPr txBox="1"/>
            <p:nvPr/>
          </p:nvSpPr>
          <p:spPr>
            <a:xfrm>
              <a:off x="2524500" y="2064760"/>
              <a:ext cx="14327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00" dirty="0">
                  <a:solidFill>
                    <a:srgbClr val="1E1E1C"/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건강관련 문제</a:t>
              </a:r>
              <a:endParaRPr kumimoji="1" lang="ko-Kore-KR" altLang="en-US" sz="1000" dirty="0">
                <a:solidFill>
                  <a:srgbClr val="1E1E1C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8F7B9B7-FBBA-5F48-897B-42BD8FE9AB8C}"/>
                </a:ext>
              </a:extLst>
            </p:cNvPr>
            <p:cNvSpPr txBox="1"/>
            <p:nvPr/>
          </p:nvSpPr>
          <p:spPr>
            <a:xfrm>
              <a:off x="2524500" y="2401405"/>
              <a:ext cx="14327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00" dirty="0">
                  <a:solidFill>
                    <a:srgbClr val="1E1E1C"/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경제적 문제</a:t>
              </a:r>
              <a:endParaRPr kumimoji="1" lang="ko-Kore-KR" altLang="en-US" sz="1000" dirty="0">
                <a:solidFill>
                  <a:srgbClr val="1E1E1C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94EDC24-24FB-3241-BB2C-DCB19ED84F73}"/>
                </a:ext>
              </a:extLst>
            </p:cNvPr>
            <p:cNvSpPr txBox="1"/>
            <p:nvPr/>
          </p:nvSpPr>
          <p:spPr>
            <a:xfrm>
              <a:off x="2524500" y="2668090"/>
              <a:ext cx="14327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사회로 </a:t>
              </a:r>
              <a:r>
                <a:rPr kumimoji="1" lang="ko-KR" altLang="en-US" sz="900" dirty="0" err="1">
                  <a:solidFill>
                    <a:srgbClr val="1E1E1C"/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부터</a:t>
              </a:r>
              <a:endParaRPr kumimoji="1" lang="en-US" altLang="ko-KR" sz="900" dirty="0">
                <a:solidFill>
                  <a:srgbClr val="1E1E1C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소외</a:t>
              </a:r>
              <a:r>
                <a:rPr lang="en-US" altLang="ko-Kore-KR" sz="900" u="none" strike="noStrike" dirty="0">
                  <a:solidFill>
                    <a:srgbClr val="1E1E1C"/>
                  </a:solidFill>
                  <a:effectLst/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·</a:t>
              </a:r>
              <a:r>
                <a:rPr lang="ko-KR" altLang="en-US" sz="900" u="none" strike="noStrike" dirty="0">
                  <a:solidFill>
                    <a:srgbClr val="1E1E1C"/>
                  </a:solidFill>
                  <a:effectLst/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고립 문제</a:t>
              </a:r>
              <a:endParaRPr kumimoji="1" lang="ko-Kore-KR" altLang="en-US" sz="900" dirty="0">
                <a:solidFill>
                  <a:srgbClr val="1E1E1C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4B92C98-D88B-0144-ADD9-F29E18784413}"/>
                </a:ext>
              </a:extLst>
            </p:cNvPr>
            <p:cNvSpPr txBox="1"/>
            <p:nvPr/>
          </p:nvSpPr>
          <p:spPr>
            <a:xfrm>
              <a:off x="2524500" y="3056498"/>
              <a:ext cx="143271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기타</a:t>
              </a:r>
              <a:r>
                <a:rPr kumimoji="1" lang="en-US" altLang="ko-KR" sz="900" dirty="0">
                  <a:solidFill>
                    <a:srgbClr val="1E1E1C"/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(</a:t>
              </a:r>
              <a:r>
                <a:rPr kumimoji="1" lang="ko-KR" altLang="en-US" sz="900" dirty="0">
                  <a:solidFill>
                    <a:srgbClr val="1E1E1C"/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취미</a:t>
              </a:r>
              <a:r>
                <a:rPr lang="en-US" altLang="ko-Kore-KR" sz="900" u="none" strike="noStrike" dirty="0">
                  <a:solidFill>
                    <a:srgbClr val="1E1E1C"/>
                  </a:solidFill>
                  <a:effectLst/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·</a:t>
              </a:r>
              <a:r>
                <a:rPr lang="ko-KR" altLang="en-US" sz="900" dirty="0">
                  <a:solidFill>
                    <a:srgbClr val="1E1E1C"/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여가 활동</a:t>
              </a:r>
              <a:r>
                <a:rPr lang="en-US" altLang="ko-KR" sz="900" dirty="0">
                  <a:solidFill>
                    <a:srgbClr val="1E1E1C"/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</a:rPr>
                <a:t>)</a:t>
              </a:r>
              <a:endParaRPr kumimoji="1" lang="ko-Kore-KR" altLang="en-US" sz="900" dirty="0">
                <a:solidFill>
                  <a:srgbClr val="1E1E1C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17F7F2C7-14C1-374C-A879-3AA1A32D6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032" y="2678083"/>
            <a:ext cx="533400" cy="762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3806B0F-CE92-EA4F-B288-B61C9C976E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8484" y="2641108"/>
            <a:ext cx="533400" cy="7874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8727B9E-8A45-984D-B572-05FDA6D4571F}"/>
              </a:ext>
            </a:extLst>
          </p:cNvPr>
          <p:cNvSpPr txBox="1"/>
          <p:nvPr/>
        </p:nvSpPr>
        <p:spPr>
          <a:xfrm>
            <a:off x="951384" y="5947227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자료</a:t>
            </a:r>
            <a:r>
              <a:rPr lang="ko-KR" altLang="en-US" sz="6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6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600" i="0" u="none" strike="noStrike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농경연</a:t>
            </a:r>
            <a:r>
              <a:rPr lang="en-US" altLang="ko-KR" sz="6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6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만 </a:t>
            </a:r>
            <a:r>
              <a:rPr lang="en-US" altLang="ko-KR" sz="6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65</a:t>
            </a:r>
            <a:r>
              <a:rPr lang="ko-KR" altLang="en-US" sz="6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세 이상 </a:t>
            </a:r>
            <a:r>
              <a:rPr lang="ko-KR" altLang="en-US" sz="600" i="0" u="none" strike="noStrike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농촌노인</a:t>
            </a:r>
            <a:r>
              <a:rPr lang="ko-KR" altLang="en-US" sz="6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6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537</a:t>
            </a:r>
            <a:r>
              <a:rPr lang="ko-KR" altLang="en-US" sz="6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명 </a:t>
            </a:r>
            <a:endParaRPr lang="en-US" altLang="ko-KR" sz="600" i="0" u="none" strike="noStrike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6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6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농업인 </a:t>
            </a:r>
            <a:r>
              <a:rPr lang="en-US" altLang="ko-KR" sz="6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272</a:t>
            </a:r>
            <a:r>
              <a:rPr lang="ko-KR" altLang="en-US" sz="6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명</a:t>
            </a:r>
            <a:r>
              <a:rPr lang="en-US" altLang="ko-KR" sz="6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6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비농업인 </a:t>
            </a:r>
            <a:r>
              <a:rPr lang="en-US" altLang="ko-KR" sz="6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265</a:t>
            </a:r>
            <a:r>
              <a:rPr lang="ko-KR" altLang="en-US" sz="6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명</a:t>
            </a:r>
            <a:r>
              <a:rPr lang="en-US" altLang="ko-KR" sz="6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 </a:t>
            </a:r>
            <a:r>
              <a:rPr lang="ko-KR" altLang="en-US" sz="600" i="0" u="none" strike="noStrike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설문조사</a:t>
            </a:r>
            <a:endParaRPr lang="ko-KR" altLang="en-US" sz="6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65A896F-CDAF-FB44-A5CA-9B88D22BA0E2}"/>
              </a:ext>
            </a:extLst>
          </p:cNvPr>
          <p:cNvSpPr txBox="1"/>
          <p:nvPr/>
        </p:nvSpPr>
        <p:spPr>
          <a:xfrm>
            <a:off x="0" y="6595245"/>
            <a:ext cx="75729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i="0" u="none" strike="noStrike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sz="900" i="0" u="none" strike="noStrike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900" i="0" u="none" strike="noStrike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가난</a:t>
            </a:r>
            <a:r>
              <a:rPr lang="en-US" altLang="ko-KR" sz="900" i="0" u="none" strike="noStrike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·</a:t>
            </a:r>
            <a:r>
              <a:rPr lang="ko-KR" altLang="en-US" sz="900" i="0" u="none" strike="noStrike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질병 시달리는 </a:t>
            </a:r>
            <a:r>
              <a:rPr lang="ko-KR" altLang="en-US" sz="900" i="0" u="none" strike="noStrike" dirty="0" err="1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농촌노인</a:t>
            </a:r>
            <a:r>
              <a:rPr lang="en-US" altLang="ko-KR" sz="900" i="0" u="none" strike="noStrike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900" i="0" u="none" strike="noStrike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사회보장 혜택 </a:t>
            </a:r>
            <a:r>
              <a:rPr lang="en-US" altLang="ko-KR" sz="900" i="0" u="none" strike="noStrike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'</a:t>
            </a:r>
            <a:r>
              <a:rPr lang="ko-KR" altLang="en-US" sz="900" i="0" u="none" strike="noStrike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사각지대</a:t>
            </a:r>
            <a:r>
              <a:rPr lang="en-US" altLang="ko-KR" sz="900" i="0" u="none" strike="noStrike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한국농어민신문</a:t>
            </a:r>
            <a:r>
              <a:rPr lang="en-US" altLang="ko-KR" sz="900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https://</a:t>
            </a:r>
            <a:r>
              <a:rPr lang="en-US" altLang="ko-KR" sz="900" dirty="0" err="1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www.agrinet.co.kr</a:t>
            </a:r>
            <a:r>
              <a:rPr lang="en-US" altLang="ko-KR" sz="900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/news/</a:t>
            </a:r>
            <a:r>
              <a:rPr lang="en-US" altLang="ko-KR" sz="900" dirty="0" err="1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articleView.html?idxno</a:t>
            </a:r>
            <a:r>
              <a:rPr lang="en-US" altLang="ko-KR" sz="900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=176319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885328-4E3A-6C4A-B3AE-38EF91D0833A}"/>
              </a:ext>
            </a:extLst>
          </p:cNvPr>
          <p:cNvSpPr txBox="1"/>
          <p:nvPr/>
        </p:nvSpPr>
        <p:spPr>
          <a:xfrm>
            <a:off x="0" y="6375326"/>
            <a:ext cx="5654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i="0" u="none" strike="noStrike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sz="900" i="0" u="none" strike="noStrike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900" i="0" u="none" strike="noStrike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개원의 </a:t>
            </a:r>
            <a:r>
              <a:rPr lang="ko-KR" altLang="en-US" sz="900" i="0" u="none" strike="noStrike" dirty="0" err="1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노후걱정</a:t>
            </a:r>
            <a:r>
              <a:rPr lang="ko-KR" altLang="en-US" sz="900" i="0" u="none" strike="noStrike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900" i="0" u="none" strike="noStrike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sz="900" i="0" u="none" strike="noStrike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순위 ‘건강’</a:t>
            </a:r>
            <a:r>
              <a:rPr lang="en-US" altLang="ko-KR" sz="900" i="0" u="none" strike="noStrike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900" i="0" u="none" strike="noStrike" dirty="0" err="1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치의신보</a:t>
            </a:r>
            <a:r>
              <a:rPr lang="en-US" altLang="ko-KR" sz="900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https://</a:t>
            </a:r>
            <a:r>
              <a:rPr lang="en-US" altLang="ko-KR" sz="900" dirty="0" err="1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www.dailydental.co.kr</a:t>
            </a:r>
            <a:r>
              <a:rPr lang="en-US" altLang="ko-KR" sz="900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/news/</a:t>
            </a:r>
            <a:r>
              <a:rPr lang="en-US" altLang="ko-KR" sz="900" dirty="0" err="1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article.html?no</a:t>
            </a:r>
            <a:r>
              <a:rPr lang="en-US" altLang="ko-KR" sz="900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=85223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040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9076ED-D47A-884A-B2CC-A33B0145D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857" y="517505"/>
            <a:ext cx="680952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b="1" kern="0" spc="-200" dirty="0">
                <a:solidFill>
                  <a:schemeClr val="bg2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THELuxGoL" pitchFamily="34" charset="0"/>
              </a:rPr>
              <a:t>개발목표</a:t>
            </a: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DAFB95AE-6009-5142-ABAB-66E8477B801C}"/>
              </a:ext>
            </a:extLst>
          </p:cNvPr>
          <p:cNvCxnSpPr>
            <a:cxnSpLocks/>
          </p:cNvCxnSpPr>
          <p:nvPr/>
        </p:nvCxnSpPr>
        <p:spPr>
          <a:xfrm>
            <a:off x="3187927" y="917614"/>
            <a:ext cx="86521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3621175-052E-6E4E-BDAF-A426A1EF7E13}"/>
              </a:ext>
            </a:extLst>
          </p:cNvPr>
          <p:cNvGrpSpPr/>
          <p:nvPr/>
        </p:nvGrpSpPr>
        <p:grpSpPr>
          <a:xfrm>
            <a:off x="1041161" y="1704212"/>
            <a:ext cx="10036654" cy="4523268"/>
            <a:chOff x="334364" y="1534155"/>
            <a:chExt cx="11505730" cy="518534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31552C-E46F-644E-83D7-AA2F87DD06E4}"/>
                </a:ext>
              </a:extLst>
            </p:cNvPr>
            <p:cNvSpPr/>
            <p:nvPr/>
          </p:nvSpPr>
          <p:spPr>
            <a:xfrm>
              <a:off x="334364" y="2374157"/>
              <a:ext cx="3682533" cy="4345343"/>
            </a:xfrm>
            <a:prstGeom prst="rect">
              <a:avLst/>
            </a:prstGeom>
            <a:solidFill>
              <a:srgbClr val="37C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B7844D8-EA5A-9A40-A189-1D80175114EA}"/>
                </a:ext>
              </a:extLst>
            </p:cNvPr>
            <p:cNvSpPr/>
            <p:nvPr/>
          </p:nvSpPr>
          <p:spPr>
            <a:xfrm>
              <a:off x="4245964" y="2374154"/>
              <a:ext cx="3682533" cy="4345346"/>
            </a:xfrm>
            <a:prstGeom prst="rect">
              <a:avLst/>
            </a:prstGeom>
            <a:solidFill>
              <a:srgbClr val="37A4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8BCF3E7-392B-9F4C-9C34-50F88F694F8A}"/>
                </a:ext>
              </a:extLst>
            </p:cNvPr>
            <p:cNvSpPr/>
            <p:nvPr/>
          </p:nvSpPr>
          <p:spPr>
            <a:xfrm>
              <a:off x="8157561" y="2374154"/>
              <a:ext cx="3682533" cy="4345347"/>
            </a:xfrm>
            <a:prstGeom prst="rect">
              <a:avLst/>
            </a:prstGeom>
            <a:solidFill>
              <a:srgbClr val="4A9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14D3216-C1C8-FE40-B54F-3A67B4174E3A}"/>
                </a:ext>
              </a:extLst>
            </p:cNvPr>
            <p:cNvGrpSpPr/>
            <p:nvPr/>
          </p:nvGrpSpPr>
          <p:grpSpPr>
            <a:xfrm>
              <a:off x="334364" y="1534155"/>
              <a:ext cx="11398081" cy="4942918"/>
              <a:chOff x="732946" y="3067583"/>
              <a:chExt cx="16754247" cy="7265687"/>
            </a:xfrm>
          </p:grpSpPr>
          <p:sp>
            <p:nvSpPr>
              <p:cNvPr id="21" name="Object 16">
                <a:extLst>
                  <a:ext uri="{FF2B5EF4-FFF2-40B4-BE49-F238E27FC236}">
                    <a16:creationId xmlns:a16="http://schemas.microsoft.com/office/drawing/2014/main" id="{F3DEF2DF-6221-2B4B-8D04-DBE1789A70A1}"/>
                  </a:ext>
                </a:extLst>
              </p:cNvPr>
              <p:cNvSpPr txBox="1"/>
              <p:nvPr/>
            </p:nvSpPr>
            <p:spPr>
              <a:xfrm>
                <a:off x="732946" y="3130057"/>
                <a:ext cx="1732968" cy="159203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37C5B4"/>
                    </a:solidFill>
                    <a:latin typeface="Gmarket Sans Medium" pitchFamily="34" charset="0"/>
                    <a:cs typeface="Gmarket Sans Medium" pitchFamily="34" charset="0"/>
                  </a:rPr>
                  <a:t>01</a:t>
                </a:r>
                <a:endParaRPr lang="en-US" dirty="0">
                  <a:solidFill>
                    <a:srgbClr val="37C5B4"/>
                  </a:solidFill>
                </a:endParaRPr>
              </a:p>
            </p:txBody>
          </p:sp>
          <p:sp>
            <p:nvSpPr>
              <p:cNvPr id="22" name="Object 17">
                <a:extLst>
                  <a:ext uri="{FF2B5EF4-FFF2-40B4-BE49-F238E27FC236}">
                    <a16:creationId xmlns:a16="http://schemas.microsoft.com/office/drawing/2014/main" id="{E1E5D0FF-7EE1-7344-98CE-53F325676932}"/>
                  </a:ext>
                </a:extLst>
              </p:cNvPr>
              <p:cNvSpPr txBox="1"/>
              <p:nvPr/>
            </p:nvSpPr>
            <p:spPr>
              <a:xfrm>
                <a:off x="1164181" y="6700593"/>
                <a:ext cx="4585859" cy="14002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b="1" kern="0" spc="-300" dirty="0">
                    <a:solidFill>
                      <a:schemeClr val="bg1"/>
                    </a:solidFill>
                    <a:latin typeface="Gmarket Sans Bold" panose="02000000000000000000" pitchFamily="2" charset="-128"/>
                    <a:ea typeface="Gmarket Sans Bold" panose="02000000000000000000" pitchFamily="2" charset="-128"/>
                    <a:cs typeface="Gmarket Sans Bold" pitchFamily="34" charset="0"/>
                  </a:rPr>
                  <a:t>지역별 노인 건강 상태 </a:t>
                </a:r>
                <a:endParaRPr lang="en-US" altLang="ko-KR" sz="2400" b="1" kern="0" spc="-300" dirty="0">
                  <a:solidFill>
                    <a:schemeClr val="bg1"/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  <a:cs typeface="Gmarket Sans Bold" pitchFamily="34" charset="0"/>
                </a:endParaRPr>
              </a:p>
              <a:p>
                <a:pPr algn="ctr"/>
                <a:r>
                  <a:rPr lang="ko-KR" altLang="en-US" sz="2400" b="1" kern="0" spc="-300" dirty="0">
                    <a:solidFill>
                      <a:schemeClr val="bg1"/>
                    </a:solidFill>
                    <a:latin typeface="Gmarket Sans Bold" panose="02000000000000000000" pitchFamily="2" charset="-128"/>
                    <a:ea typeface="Gmarket Sans Bold" panose="02000000000000000000" pitchFamily="2" charset="-128"/>
                    <a:cs typeface="Gmarket Sans Bold" pitchFamily="34" charset="0"/>
                  </a:rPr>
                  <a:t>정보 제공 서비스</a:t>
                </a:r>
                <a:endParaRPr lang="en-US" sz="2400" b="1" dirty="0">
                  <a:solidFill>
                    <a:schemeClr val="bg1"/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endParaRPr>
              </a:p>
            </p:txBody>
          </p:sp>
          <p:sp>
            <p:nvSpPr>
              <p:cNvPr id="23" name="Object 18">
                <a:extLst>
                  <a:ext uri="{FF2B5EF4-FFF2-40B4-BE49-F238E27FC236}">
                    <a16:creationId xmlns:a16="http://schemas.microsoft.com/office/drawing/2014/main" id="{D64A3AC1-0C5D-2444-8337-4C8A414CC3F4}"/>
                  </a:ext>
                </a:extLst>
              </p:cNvPr>
              <p:cNvSpPr txBox="1"/>
              <p:nvPr/>
            </p:nvSpPr>
            <p:spPr>
              <a:xfrm>
                <a:off x="1189580" y="8519110"/>
                <a:ext cx="4560456" cy="140029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Gmarket Sans Medium" panose="02000000000000000000" pitchFamily="2" charset="-128"/>
                    <a:ea typeface="Gmarket Sans Medium" panose="02000000000000000000" pitchFamily="2" charset="-128"/>
                    <a:cs typeface="Gmarket Sans Medium" pitchFamily="34" charset="0"/>
                  </a:rPr>
                  <a:t>지역별 환경적 요건</a:t>
                </a:r>
                <a:r>
                  <a:rPr lang="en-US" altLang="ko-KR" sz="1600" kern="0" spc="-100" dirty="0">
                    <a:solidFill>
                      <a:schemeClr val="bg1"/>
                    </a:solidFill>
                    <a:latin typeface="Gmarket Sans Medium" panose="02000000000000000000" pitchFamily="2" charset="-128"/>
                    <a:ea typeface="Gmarket Sans Medium" panose="02000000000000000000" pitchFamily="2" charset="-128"/>
                    <a:cs typeface="Gmarket Sans Medium" pitchFamily="34" charset="0"/>
                  </a:rPr>
                  <a:t>, 4</a:t>
                </a:r>
                <a:r>
                  <a:rPr lang="ko-KR" altLang="en-US" sz="1600" kern="0" spc="-100" dirty="0">
                    <a:solidFill>
                      <a:schemeClr val="bg1"/>
                    </a:solidFill>
                    <a:latin typeface="Gmarket Sans Medium" panose="02000000000000000000" pitchFamily="2" charset="-128"/>
                    <a:ea typeface="Gmarket Sans Medium" panose="02000000000000000000" pitchFamily="2" charset="-128"/>
                    <a:cs typeface="Gmarket Sans Medium" pitchFamily="34" charset="0"/>
                  </a:rPr>
                  <a:t>대 질병 발병률 분석</a:t>
                </a:r>
                <a:endParaRPr lang="en-US" altLang="ko-KR" sz="1600" kern="0" spc="-100" dirty="0">
                  <a:solidFill>
                    <a:schemeClr val="bg1"/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  <a:cs typeface="Gmarket Sans Medium" pitchFamily="34" charset="0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Gmarket Sans Medium" panose="02000000000000000000" pitchFamily="2" charset="-128"/>
                    <a:ea typeface="Gmarket Sans Medium" panose="02000000000000000000" pitchFamily="2" charset="-128"/>
                    <a:cs typeface="Gmarket Sans Medium" pitchFamily="34" charset="0"/>
                  </a:rPr>
                  <a:t>분석 데이터 정보 제공</a:t>
                </a:r>
                <a:endParaRPr lang="en-US" sz="1600" kern="0" spc="-100" dirty="0">
                  <a:solidFill>
                    <a:schemeClr val="bg1"/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  <a:cs typeface="Gmarket Sans Medium" pitchFamily="34" charset="0"/>
                </a:endParaRPr>
              </a:p>
            </p:txBody>
          </p:sp>
          <p:sp>
            <p:nvSpPr>
              <p:cNvPr id="24" name="Object 19">
                <a:extLst>
                  <a:ext uri="{FF2B5EF4-FFF2-40B4-BE49-F238E27FC236}">
                    <a16:creationId xmlns:a16="http://schemas.microsoft.com/office/drawing/2014/main" id="{6D23C392-5EE8-754F-802E-1F056A9D00BE}"/>
                  </a:ext>
                </a:extLst>
              </p:cNvPr>
              <p:cNvSpPr txBox="1"/>
              <p:nvPr/>
            </p:nvSpPr>
            <p:spPr>
              <a:xfrm>
                <a:off x="6483122" y="3067583"/>
                <a:ext cx="2069229" cy="17114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37A4C5"/>
                    </a:solidFill>
                    <a:latin typeface="Gmarket Sans Medium" pitchFamily="34" charset="0"/>
                    <a:cs typeface="Gmarket Sans Medium" pitchFamily="34" charset="0"/>
                  </a:rPr>
                  <a:t>02</a:t>
                </a:r>
                <a:endParaRPr lang="en-US" dirty="0">
                  <a:solidFill>
                    <a:srgbClr val="37A4C5"/>
                  </a:solidFill>
                </a:endParaRPr>
              </a:p>
            </p:txBody>
          </p:sp>
          <p:sp>
            <p:nvSpPr>
              <p:cNvPr id="26" name="Object 20">
                <a:extLst>
                  <a:ext uri="{FF2B5EF4-FFF2-40B4-BE49-F238E27FC236}">
                    <a16:creationId xmlns:a16="http://schemas.microsoft.com/office/drawing/2014/main" id="{59DCE2C0-3E18-B44D-A135-439101D35989}"/>
                  </a:ext>
                </a:extLst>
              </p:cNvPr>
              <p:cNvSpPr txBox="1"/>
              <p:nvPr/>
            </p:nvSpPr>
            <p:spPr>
              <a:xfrm>
                <a:off x="12233333" y="3067583"/>
                <a:ext cx="2168772" cy="17114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4A96D1"/>
                    </a:solidFill>
                    <a:latin typeface="Gmarket Sans Medium" pitchFamily="34" charset="0"/>
                    <a:cs typeface="Gmarket Sans Medium" pitchFamily="34" charset="0"/>
                  </a:rPr>
                  <a:t>03</a:t>
                </a:r>
                <a:endParaRPr lang="en-US" dirty="0">
                  <a:solidFill>
                    <a:srgbClr val="4A96D1"/>
                  </a:solidFill>
                </a:endParaRPr>
              </a:p>
            </p:txBody>
          </p:sp>
          <p:sp>
            <p:nvSpPr>
              <p:cNvPr id="27" name="Object 21">
                <a:extLst>
                  <a:ext uri="{FF2B5EF4-FFF2-40B4-BE49-F238E27FC236}">
                    <a16:creationId xmlns:a16="http://schemas.microsoft.com/office/drawing/2014/main" id="{05EBAA15-7706-0D40-881C-CC54143EE672}"/>
                  </a:ext>
                </a:extLst>
              </p:cNvPr>
              <p:cNvSpPr txBox="1"/>
              <p:nvPr/>
            </p:nvSpPr>
            <p:spPr>
              <a:xfrm>
                <a:off x="6748425" y="6700592"/>
                <a:ext cx="4956194" cy="14002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b="1" kern="0" spc="-300" dirty="0">
                    <a:solidFill>
                      <a:schemeClr val="bg1"/>
                    </a:solidFill>
                    <a:latin typeface="Gmarket Sans Bold" panose="02000000000000000000" pitchFamily="2" charset="-128"/>
                    <a:ea typeface="Gmarket Sans Bold" panose="02000000000000000000" pitchFamily="2" charset="-128"/>
                    <a:cs typeface="Gmarket Sans Bold" pitchFamily="34" charset="0"/>
                  </a:rPr>
                  <a:t>지역별 노인 기대 수명 </a:t>
                </a:r>
                <a:endParaRPr lang="en-US" altLang="ko-KR" sz="2400" b="1" kern="0" spc="-300" dirty="0">
                  <a:solidFill>
                    <a:schemeClr val="bg1"/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  <a:cs typeface="Gmarket Sans Bold" pitchFamily="34" charset="0"/>
                </a:endParaRPr>
              </a:p>
              <a:p>
                <a:pPr algn="ctr"/>
                <a:r>
                  <a:rPr lang="ko-KR" altLang="en-US" sz="2400" b="1" kern="0" spc="-300" dirty="0">
                    <a:solidFill>
                      <a:schemeClr val="bg1"/>
                    </a:solidFill>
                    <a:latin typeface="Gmarket Sans Bold" panose="02000000000000000000" pitchFamily="2" charset="-128"/>
                    <a:ea typeface="Gmarket Sans Bold" panose="02000000000000000000" pitchFamily="2" charset="-128"/>
                    <a:cs typeface="Gmarket Sans Bold" pitchFamily="34" charset="0"/>
                  </a:rPr>
                  <a:t>정보 제공 서비스</a:t>
                </a:r>
                <a:endParaRPr lang="en-US" sz="2400" b="1" dirty="0">
                  <a:solidFill>
                    <a:schemeClr val="bg1"/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endParaRPr>
              </a:p>
            </p:txBody>
          </p:sp>
          <p:sp>
            <p:nvSpPr>
              <p:cNvPr id="28" name="Object 22">
                <a:extLst>
                  <a:ext uri="{FF2B5EF4-FFF2-40B4-BE49-F238E27FC236}">
                    <a16:creationId xmlns:a16="http://schemas.microsoft.com/office/drawing/2014/main" id="{E25600C0-ECA7-9148-83A9-B666F320A660}"/>
                  </a:ext>
                </a:extLst>
              </p:cNvPr>
              <p:cNvSpPr txBox="1"/>
              <p:nvPr/>
            </p:nvSpPr>
            <p:spPr>
              <a:xfrm>
                <a:off x="6905684" y="8519107"/>
                <a:ext cx="4507398" cy="9853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Gmarket Sans Medium" panose="02000000000000000000" pitchFamily="2" charset="-128"/>
                    <a:ea typeface="Gmarket Sans Medium" panose="02000000000000000000" pitchFamily="2" charset="-128"/>
                    <a:cs typeface="Gmarket Sans Medium" pitchFamily="34" charset="0"/>
                  </a:rPr>
                  <a:t>데이터를 기반으로 예측 후 기대 수명 정보 제공</a:t>
                </a:r>
                <a:endParaRPr lang="en-US" sz="1600" kern="0" spc="-100" dirty="0">
                  <a:solidFill>
                    <a:schemeClr val="bg1"/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  <a:cs typeface="Gmarket Sans Medium" pitchFamily="34" charset="0"/>
                </a:endParaRPr>
              </a:p>
            </p:txBody>
          </p:sp>
          <p:sp>
            <p:nvSpPr>
              <p:cNvPr id="29" name="Object 23">
                <a:extLst>
                  <a:ext uri="{FF2B5EF4-FFF2-40B4-BE49-F238E27FC236}">
                    <a16:creationId xmlns:a16="http://schemas.microsoft.com/office/drawing/2014/main" id="{B3DCDB89-FF23-484F-9D98-D54A74756CA8}"/>
                  </a:ext>
                </a:extLst>
              </p:cNvPr>
              <p:cNvSpPr txBox="1"/>
              <p:nvPr/>
            </p:nvSpPr>
            <p:spPr>
              <a:xfrm>
                <a:off x="12731786" y="6662952"/>
                <a:ext cx="4523396" cy="14002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b="1" kern="0" spc="-300" dirty="0">
                    <a:solidFill>
                      <a:schemeClr val="bg1"/>
                    </a:solidFill>
                    <a:latin typeface="Gmarket Sans Bold" panose="02000000000000000000" pitchFamily="2" charset="-128"/>
                    <a:ea typeface="Gmarket Sans Bold" panose="02000000000000000000" pitchFamily="2" charset="-128"/>
                    <a:cs typeface="Gmarket Sans Bold" pitchFamily="34" charset="0"/>
                  </a:rPr>
                  <a:t>노인 복지 정책 정보 제공과 커뮤니티 기능</a:t>
                </a:r>
                <a:endParaRPr lang="en-US" sz="2400" b="1" dirty="0">
                  <a:solidFill>
                    <a:schemeClr val="bg1"/>
                  </a:solidFill>
                  <a:latin typeface="Gmarket Sans Bold" panose="02000000000000000000" pitchFamily="2" charset="-128"/>
                  <a:ea typeface="Gmarket Sans Bold" panose="02000000000000000000" pitchFamily="2" charset="-128"/>
                </a:endParaRPr>
              </a:p>
            </p:txBody>
          </p:sp>
          <p:sp>
            <p:nvSpPr>
              <p:cNvPr id="30" name="Object 24">
                <a:extLst>
                  <a:ext uri="{FF2B5EF4-FFF2-40B4-BE49-F238E27FC236}">
                    <a16:creationId xmlns:a16="http://schemas.microsoft.com/office/drawing/2014/main" id="{78348D8A-7008-ED4F-B8DC-89F6BBAB7488}"/>
                  </a:ext>
                </a:extLst>
              </p:cNvPr>
              <p:cNvSpPr txBox="1"/>
              <p:nvPr/>
            </p:nvSpPr>
            <p:spPr>
              <a:xfrm>
                <a:off x="12372636" y="8518079"/>
                <a:ext cx="5114557" cy="181519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Gmarket Sans Medium" panose="02000000000000000000" pitchFamily="2" charset="-128"/>
                    <a:ea typeface="Gmarket Sans Medium" panose="02000000000000000000" pitchFamily="2" charset="-128"/>
                    <a:cs typeface="Gmarket Sans Medium" pitchFamily="34" charset="0"/>
                  </a:rPr>
                  <a:t>노인복지 정책 </a:t>
                </a:r>
                <a:r>
                  <a:rPr lang="ko-KR" altLang="en-US" sz="1600" kern="0" spc="-100" dirty="0" err="1">
                    <a:solidFill>
                      <a:schemeClr val="bg1"/>
                    </a:solidFill>
                    <a:latin typeface="Gmarket Sans Medium" panose="02000000000000000000" pitchFamily="2" charset="-128"/>
                    <a:ea typeface="Gmarket Sans Medium" panose="02000000000000000000" pitchFamily="2" charset="-128"/>
                    <a:cs typeface="Gmarket Sans Medium" pitchFamily="34" charset="0"/>
                  </a:rPr>
                  <a:t>시행률</a:t>
                </a:r>
                <a:r>
                  <a:rPr lang="ko-KR" altLang="en-US" sz="1600" kern="0" spc="-100" dirty="0">
                    <a:solidFill>
                      <a:schemeClr val="bg1"/>
                    </a:solidFill>
                    <a:latin typeface="Gmarket Sans Medium" panose="02000000000000000000" pitchFamily="2" charset="-128"/>
                    <a:ea typeface="Gmarket Sans Medium" panose="02000000000000000000" pitchFamily="2" charset="-128"/>
                    <a:cs typeface="Gmarket Sans Medium" pitchFamily="34" charset="0"/>
                  </a:rPr>
                  <a:t> 정보 제공</a:t>
                </a:r>
                <a:endParaRPr lang="en-US" altLang="ko-KR" sz="1600" kern="0" spc="-100" dirty="0">
                  <a:solidFill>
                    <a:schemeClr val="bg1"/>
                  </a:solidFill>
                  <a:latin typeface="Gmarket Sans Medium" panose="02000000000000000000" pitchFamily="2" charset="-128"/>
                  <a:ea typeface="Gmarket Sans Medium" panose="02000000000000000000" pitchFamily="2" charset="-128"/>
                  <a:cs typeface="Gmarket Sans Medium" pitchFamily="34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Gmarket Sans Medium" panose="02000000000000000000" pitchFamily="2" charset="-128"/>
                    <a:ea typeface="Gmarket Sans Medium" panose="02000000000000000000" pitchFamily="2" charset="-128"/>
                    <a:cs typeface="Gmarket Sans Medium" pitchFamily="34" charset="0"/>
                  </a:rPr>
                  <a:t>현 시행중인 노인복지 정책 정보를 게시하여 커뮤니티 기능을 활성화</a:t>
                </a:r>
                <a:r>
                  <a:rPr lang="en-US" sz="1600" kern="0" spc="-100" dirty="0">
                    <a:solidFill>
                      <a:schemeClr val="bg1"/>
                    </a:solidFill>
                    <a:latin typeface="Gmarket Sans Medium" panose="02000000000000000000" pitchFamily="2" charset="-128"/>
                    <a:ea typeface="Gmarket Sans Medium" panose="02000000000000000000" pitchFamily="2" charset="-128"/>
                    <a:cs typeface="Gmarket Sans Medium" pitchFamily="34" charset="0"/>
                  </a:rPr>
                  <a:t>.</a:t>
                </a:r>
              </a:p>
            </p:txBody>
          </p:sp>
        </p:grp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B064266-81F1-4F48-A19B-195020931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079" y="2711665"/>
              <a:ext cx="1237102" cy="1237101"/>
            </a:xfrm>
            <a:prstGeom prst="rect">
              <a:avLst/>
            </a:prstGeom>
          </p:spPr>
        </p:pic>
        <p:pic>
          <p:nvPicPr>
            <p:cNvPr id="40" name="그림 39" descr="상징, 폰트, 로고, 그래픽이(가) 표시된 사진&#10;&#10;자동 생성된 설명">
              <a:extLst>
                <a:ext uri="{FF2B5EF4-FFF2-40B4-BE49-F238E27FC236}">
                  <a16:creationId xmlns:a16="http://schemas.microsoft.com/office/drawing/2014/main" id="{1048F5AB-15C3-8D48-90E7-4343DEBA1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0239" y="2644462"/>
              <a:ext cx="1273984" cy="1273985"/>
            </a:xfrm>
            <a:prstGeom prst="rect">
              <a:avLst/>
            </a:prstGeom>
          </p:spPr>
        </p:pic>
        <p:pic>
          <p:nvPicPr>
            <p:cNvPr id="43" name="그림 42" descr="예술, 그래픽, 원, 상징이(가) 표시된 사진&#10;&#10;자동 생성된 설명">
              <a:extLst>
                <a:ext uri="{FF2B5EF4-FFF2-40B4-BE49-F238E27FC236}">
                  <a16:creationId xmlns:a16="http://schemas.microsoft.com/office/drawing/2014/main" id="{9FC8C28C-B0BF-8549-AD8F-CD082F4EC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16663" y="2713471"/>
              <a:ext cx="1164329" cy="1164327"/>
            </a:xfrm>
            <a:prstGeom prst="rect">
              <a:avLst/>
            </a:prstGeom>
          </p:spPr>
        </p:pic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B3E3A095-D248-1D4E-8192-8AC5B53F6AE6}"/>
                </a:ext>
              </a:extLst>
            </p:cNvPr>
            <p:cNvCxnSpPr>
              <a:cxnSpLocks/>
            </p:cNvCxnSpPr>
            <p:nvPr/>
          </p:nvCxnSpPr>
          <p:spPr>
            <a:xfrm>
              <a:off x="606668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76D21189-18A9-C44F-803E-BB79F0B71330}"/>
                </a:ext>
              </a:extLst>
            </p:cNvPr>
            <p:cNvCxnSpPr>
              <a:cxnSpLocks/>
            </p:cNvCxnSpPr>
            <p:nvPr/>
          </p:nvCxnSpPr>
          <p:spPr>
            <a:xfrm>
              <a:off x="4518268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9FB0E3F1-F159-E645-A721-33CFCD74502F}"/>
                </a:ext>
              </a:extLst>
            </p:cNvPr>
            <p:cNvCxnSpPr>
              <a:cxnSpLocks/>
            </p:cNvCxnSpPr>
            <p:nvPr/>
          </p:nvCxnSpPr>
          <p:spPr>
            <a:xfrm>
              <a:off x="8429867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991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9076ED-D47A-884A-B2CC-A33B0145D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B7CAD49-205F-AF4C-A3C2-B2B3E21E0C30}"/>
              </a:ext>
            </a:extLst>
          </p:cNvPr>
          <p:cNvGrpSpPr/>
          <p:nvPr/>
        </p:nvGrpSpPr>
        <p:grpSpPr>
          <a:xfrm>
            <a:off x="1333411" y="4586436"/>
            <a:ext cx="4201727" cy="1538103"/>
            <a:chOff x="723811" y="6196709"/>
            <a:chExt cx="4201727" cy="15381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DC50431-F4C4-6B43-A090-5043F917F2FD}"/>
                </a:ext>
              </a:extLst>
            </p:cNvPr>
            <p:cNvSpPr/>
            <p:nvPr/>
          </p:nvSpPr>
          <p:spPr>
            <a:xfrm>
              <a:off x="723811" y="6603646"/>
              <a:ext cx="4201727" cy="1131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CB4054A-3C56-0F4A-9B95-1301F1FD14A5}"/>
                </a:ext>
              </a:extLst>
            </p:cNvPr>
            <p:cNvGrpSpPr/>
            <p:nvPr/>
          </p:nvGrpSpPr>
          <p:grpSpPr>
            <a:xfrm>
              <a:off x="723811" y="6196709"/>
              <a:ext cx="4201727" cy="524666"/>
              <a:chOff x="723811" y="6196709"/>
              <a:chExt cx="4201727" cy="524666"/>
            </a:xfrm>
            <a:solidFill>
              <a:srgbClr val="37A4C5"/>
            </a:solidFill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DFF2623-1790-AD47-AF97-14FCC539E9E2}"/>
                  </a:ext>
                </a:extLst>
              </p:cNvPr>
              <p:cNvSpPr/>
              <p:nvPr/>
            </p:nvSpPr>
            <p:spPr>
              <a:xfrm>
                <a:off x="723811" y="6196709"/>
                <a:ext cx="4201727" cy="4296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" name="삼각형 8">
                <a:extLst>
                  <a:ext uri="{FF2B5EF4-FFF2-40B4-BE49-F238E27FC236}">
                    <a16:creationId xmlns:a16="http://schemas.microsoft.com/office/drawing/2014/main" id="{B52356F3-3CF2-3A47-A02F-7E6190E79957}"/>
                  </a:ext>
                </a:extLst>
              </p:cNvPr>
              <p:cNvSpPr/>
              <p:nvPr/>
            </p:nvSpPr>
            <p:spPr>
              <a:xfrm rot="10800000">
                <a:off x="2650558" y="6600919"/>
                <a:ext cx="348232" cy="1204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78F755-A576-504C-8CF3-A292139A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731" y="1593983"/>
            <a:ext cx="2782709" cy="27827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928ADF-2FE6-D34F-ADE6-5B93C8DA3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920" y="1593983"/>
            <a:ext cx="2782709" cy="278270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42857" y="517505"/>
            <a:ext cx="680952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600" b="1" kern="0" spc="-200" dirty="0">
                <a:solidFill>
                  <a:schemeClr val="bg2">
                    <a:lumMod val="50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THELuxGoL" pitchFamily="34" charset="0"/>
              </a:rPr>
              <a:t>기대효과</a:t>
            </a:r>
            <a:endParaRPr lang="en-US" altLang="ko-Kore-KR" sz="4600" b="1" kern="0" spc="-200" dirty="0">
              <a:solidFill>
                <a:schemeClr val="bg2">
                  <a:lumMod val="50000"/>
                </a:schemeClr>
              </a:solidFill>
              <a:latin typeface="Gmarket Sans Bold" panose="02000000000000000000" pitchFamily="2" charset="-128"/>
              <a:ea typeface="Gmarket Sans Bold" panose="02000000000000000000" pitchFamily="2" charset="-128"/>
              <a:cs typeface="THELuxGoL" pitchFamily="34" charset="0"/>
            </a:endParaRPr>
          </a:p>
        </p:txBody>
      </p:sp>
      <p:sp>
        <p:nvSpPr>
          <p:cNvPr id="17" name="Object 38">
            <a:extLst>
              <a:ext uri="{FF2B5EF4-FFF2-40B4-BE49-F238E27FC236}">
                <a16:creationId xmlns:a16="http://schemas.microsoft.com/office/drawing/2014/main" id="{41A41AAE-B244-F942-8BCE-F630AF3E6989}"/>
              </a:ext>
            </a:extLst>
          </p:cNvPr>
          <p:cNvSpPr txBox="1"/>
          <p:nvPr/>
        </p:nvSpPr>
        <p:spPr>
          <a:xfrm>
            <a:off x="1333411" y="5332792"/>
            <a:ext cx="420172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500" kern="0" spc="-67" dirty="0">
                <a:solidFill>
                  <a:srgbClr val="8E8E8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THELuxGoEB" pitchFamily="34" charset="0"/>
              </a:rPr>
              <a:t>정보를 제공 받음으로써 </a:t>
            </a:r>
            <a:r>
              <a:rPr lang="ko-KR" altLang="en-US" sz="1500" kern="0" spc="-67" dirty="0">
                <a:solidFill>
                  <a:srgbClr val="C00000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THELuxGoEB" pitchFamily="34" charset="0"/>
              </a:rPr>
              <a:t>노후를 재정비</a:t>
            </a:r>
            <a:r>
              <a:rPr lang="ko-KR" altLang="en-US" sz="1500" kern="0" spc="-67" dirty="0">
                <a:solidFill>
                  <a:srgbClr val="8E8E8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THELuxGoEB" pitchFamily="34" charset="0"/>
              </a:rPr>
              <a:t> 하는 등 긍정적 참고 사례 증가</a:t>
            </a:r>
            <a:endParaRPr lang="en-US" sz="1500" dirty="0">
              <a:solidFill>
                <a:srgbClr val="8E8E8E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66E571A9-19EB-0649-BAFA-AC5411C88784}"/>
              </a:ext>
            </a:extLst>
          </p:cNvPr>
          <p:cNvSpPr txBox="1"/>
          <p:nvPr/>
        </p:nvSpPr>
        <p:spPr>
          <a:xfrm>
            <a:off x="1333411" y="4622621"/>
            <a:ext cx="42017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kern="0" spc="-2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Gmarket Sans Medium" pitchFamily="34" charset="0"/>
              </a:rPr>
              <a:t>일반 사용자의 경우</a:t>
            </a:r>
            <a:endParaRPr lang="en-US" sz="16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13F44A48-BD55-8246-AC34-3C666E7C5BEA}"/>
              </a:ext>
            </a:extLst>
          </p:cNvPr>
          <p:cNvCxnSpPr>
            <a:cxnSpLocks/>
          </p:cNvCxnSpPr>
          <p:nvPr/>
        </p:nvCxnSpPr>
        <p:spPr>
          <a:xfrm>
            <a:off x="3187927" y="917614"/>
            <a:ext cx="86521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85E0089-2B19-FE46-9965-63D3EBFF72AD}"/>
              </a:ext>
            </a:extLst>
          </p:cNvPr>
          <p:cNvGrpSpPr/>
          <p:nvPr/>
        </p:nvGrpSpPr>
        <p:grpSpPr>
          <a:xfrm>
            <a:off x="6595222" y="4586436"/>
            <a:ext cx="4201727" cy="1966765"/>
            <a:chOff x="723811" y="6196709"/>
            <a:chExt cx="4201727" cy="196676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5FF7C21-F195-5945-81B0-AD20B449456F}"/>
                </a:ext>
              </a:extLst>
            </p:cNvPr>
            <p:cNvSpPr/>
            <p:nvPr/>
          </p:nvSpPr>
          <p:spPr>
            <a:xfrm>
              <a:off x="723811" y="6603645"/>
              <a:ext cx="4201727" cy="1559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12F0BBC-D576-334B-89D1-BE1B26153676}"/>
                </a:ext>
              </a:extLst>
            </p:cNvPr>
            <p:cNvGrpSpPr/>
            <p:nvPr/>
          </p:nvGrpSpPr>
          <p:grpSpPr>
            <a:xfrm>
              <a:off x="723811" y="6196709"/>
              <a:ext cx="4201727" cy="524666"/>
              <a:chOff x="723811" y="6196709"/>
              <a:chExt cx="4201727" cy="524666"/>
            </a:xfrm>
            <a:solidFill>
              <a:srgbClr val="37A4C5"/>
            </a:solidFill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4BB42DC-4ED2-BA4B-9742-E235A7118DB7}"/>
                  </a:ext>
                </a:extLst>
              </p:cNvPr>
              <p:cNvSpPr/>
              <p:nvPr/>
            </p:nvSpPr>
            <p:spPr>
              <a:xfrm>
                <a:off x="723811" y="6196709"/>
                <a:ext cx="4201727" cy="4296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42" name="삼각형 41">
                <a:extLst>
                  <a:ext uri="{FF2B5EF4-FFF2-40B4-BE49-F238E27FC236}">
                    <a16:creationId xmlns:a16="http://schemas.microsoft.com/office/drawing/2014/main" id="{35B2ED21-C722-4243-9680-0C776018CAE9}"/>
                  </a:ext>
                </a:extLst>
              </p:cNvPr>
              <p:cNvSpPr/>
              <p:nvPr/>
            </p:nvSpPr>
            <p:spPr>
              <a:xfrm rot="10800000">
                <a:off x="2650558" y="6600919"/>
                <a:ext cx="348232" cy="1204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43" name="Object 38">
            <a:extLst>
              <a:ext uri="{FF2B5EF4-FFF2-40B4-BE49-F238E27FC236}">
                <a16:creationId xmlns:a16="http://schemas.microsoft.com/office/drawing/2014/main" id="{C7CE58FA-31A2-4F42-AB87-A87A5A8ADC0D}"/>
              </a:ext>
            </a:extLst>
          </p:cNvPr>
          <p:cNvSpPr txBox="1"/>
          <p:nvPr/>
        </p:nvSpPr>
        <p:spPr>
          <a:xfrm>
            <a:off x="6595222" y="5263817"/>
            <a:ext cx="420172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500" kern="0" spc="-67" dirty="0">
                <a:solidFill>
                  <a:srgbClr val="8E8E8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THELuxGoEB" pitchFamily="34" charset="0"/>
              </a:rPr>
              <a:t>초고령사회로 접어들며 증가하는 노인들의 건강 분석을 통한 </a:t>
            </a:r>
            <a:r>
              <a:rPr lang="ko-KR" altLang="en-US" sz="1500" kern="0" spc="-67" dirty="0">
                <a:solidFill>
                  <a:srgbClr val="C00000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THELuxGoEB" pitchFamily="34" charset="0"/>
              </a:rPr>
              <a:t>기대수명 예측 가능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500" kern="0" spc="-67" dirty="0">
                <a:solidFill>
                  <a:srgbClr val="8E8E8E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THELuxGoEB" pitchFamily="34" charset="0"/>
              </a:rPr>
              <a:t>건강 정보 제공에 따른 지자체의 </a:t>
            </a:r>
            <a:r>
              <a:rPr lang="ko-KR" altLang="en-US" sz="1500" kern="0" spc="-67" dirty="0">
                <a:solidFill>
                  <a:srgbClr val="C00000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THELuxGoEB" pitchFamily="34" charset="0"/>
              </a:rPr>
              <a:t>노인 복지 정책 재고 및 </a:t>
            </a:r>
            <a:r>
              <a:rPr lang="ko-KR" altLang="en-US" sz="1500" kern="0" spc="-67" dirty="0" err="1">
                <a:solidFill>
                  <a:srgbClr val="C00000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  <a:cs typeface="THELuxGoEB" pitchFamily="34" charset="0"/>
              </a:rPr>
              <a:t>적극행정</a:t>
            </a:r>
            <a:endParaRPr lang="en-US" sz="1500" dirty="0">
              <a:solidFill>
                <a:srgbClr val="C00000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7B6B9EE3-882B-1748-AA83-20A00D2CFFCF}"/>
              </a:ext>
            </a:extLst>
          </p:cNvPr>
          <p:cNvSpPr txBox="1"/>
          <p:nvPr/>
        </p:nvSpPr>
        <p:spPr>
          <a:xfrm>
            <a:off x="6595222" y="4622621"/>
            <a:ext cx="42017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kern="0" spc="-2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특정 </a:t>
            </a:r>
            <a:r>
              <a:rPr lang="ko-KR" altLang="en-US" sz="2000" kern="0" spc="-200" dirty="0" err="1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직업군의</a:t>
            </a:r>
            <a:r>
              <a:rPr lang="ko-KR" altLang="en-US" sz="2000" kern="0" spc="-200" dirty="0">
                <a:solidFill>
                  <a:schemeClr val="bg1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경우</a:t>
            </a:r>
            <a:endParaRPr lang="en-US" sz="1600" dirty="0">
              <a:solidFill>
                <a:schemeClr val="bg1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5464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449</Words>
  <Application>Microsoft Macintosh PowerPoint</Application>
  <PresentationFormat>와이드스크린</PresentationFormat>
  <Paragraphs>81</Paragraphs>
  <Slides>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7" baseType="lpstr">
      <vt:lpstr>Arial</vt:lpstr>
      <vt:lpstr>Courier New</vt:lpstr>
      <vt:lpstr>Gmarket Sans Bold</vt:lpstr>
      <vt:lpstr>Calibri Light</vt:lpstr>
      <vt:lpstr>S-Core Dream 5 Medium</vt:lpstr>
      <vt:lpstr>S-Core Dream 4 Regular</vt:lpstr>
      <vt:lpstr>Gmarket Sans Medium</vt:lpstr>
      <vt:lpstr>S-Core Dream 6 Bold</vt:lpstr>
      <vt:lpstr>Malgun Gothic</vt:lpstr>
      <vt:lpstr>Calibri</vt:lpstr>
      <vt:lpstr>S-Core Dream 3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한수지</dc:creator>
  <cp:lastModifiedBy>한수지</cp:lastModifiedBy>
  <cp:revision>170</cp:revision>
  <dcterms:created xsi:type="dcterms:W3CDTF">2023-11-21T13:36:16Z</dcterms:created>
  <dcterms:modified xsi:type="dcterms:W3CDTF">2023-11-22T14:13:26Z</dcterms:modified>
</cp:coreProperties>
</file>